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m" ContentType="application/vnd.ms-excel.sheet.macroEnabled.12"/>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0.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0.xml" ContentType="application/vnd.openxmlformats-officedocument.presentationml.notesSlide+xml"/>
  <Override PartName="/ppt/charts/chart11.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2.xml" ContentType="application/vnd.openxmlformats-officedocument.drawingml.chart+xml"/>
  <Override PartName="/ppt/charts/style7.xml" ContentType="application/vnd.ms-office.chartstyle+xml"/>
  <Override PartName="/ppt/charts/colors7.xml" ContentType="application/vnd.ms-office.chartcolorstyle+xml"/>
  <Override PartName="/ppt/charts/chart13.xml" ContentType="application/vnd.openxmlformats-officedocument.drawingml.chart+xml"/>
  <Override PartName="/ppt/charts/style8.xml" ContentType="application/vnd.ms-office.chartstyle+xml"/>
  <Override PartName="/ppt/charts/colors8.xml" ContentType="application/vnd.ms-office.chartcolorstyle+xml"/>
  <Override PartName="/ppt/charts/chart14.xml" ContentType="application/vnd.openxmlformats-officedocument.drawingml.chart+xml"/>
  <Override PartName="/ppt/charts/style9.xml" ContentType="application/vnd.ms-office.chartstyle+xml"/>
  <Override PartName="/ppt/charts/colors9.xml" ContentType="application/vnd.ms-office.chartcolorstyle+xml"/>
  <Override PartName="/ppt/charts/chart15.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4.xml" ContentType="application/vnd.openxmlformats-officedocument.presentationml.notesSlide+xml"/>
  <Override PartName="/ppt/charts/chart16.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7.xml" ContentType="application/vnd.openxmlformats-officedocument.drawingml.chart+xml"/>
  <Override PartName="/ppt/charts/style12.xml" ContentType="application/vnd.ms-office.chartstyle+xml"/>
  <Override PartName="/ppt/charts/colors1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0" r:id="rId1"/>
  </p:sldMasterIdLst>
  <p:notesMasterIdLst>
    <p:notesMasterId r:id="rId37"/>
  </p:notesMasterIdLst>
  <p:sldIdLst>
    <p:sldId id="256" r:id="rId2"/>
    <p:sldId id="611" r:id="rId3"/>
    <p:sldId id="777" r:id="rId4"/>
    <p:sldId id="778" r:id="rId5"/>
    <p:sldId id="779" r:id="rId6"/>
    <p:sldId id="776" r:id="rId7"/>
    <p:sldId id="781" r:id="rId8"/>
    <p:sldId id="782" r:id="rId9"/>
    <p:sldId id="783" r:id="rId10"/>
    <p:sldId id="591" r:id="rId11"/>
    <p:sldId id="584" r:id="rId12"/>
    <p:sldId id="543" r:id="rId13"/>
    <p:sldId id="545" r:id="rId14"/>
    <p:sldId id="589" r:id="rId15"/>
    <p:sldId id="612" r:id="rId16"/>
    <p:sldId id="613" r:id="rId17"/>
    <p:sldId id="614" r:id="rId18"/>
    <p:sldId id="615" r:id="rId19"/>
    <p:sldId id="616" r:id="rId20"/>
    <p:sldId id="617" r:id="rId21"/>
    <p:sldId id="596" r:id="rId22"/>
    <p:sldId id="597" r:id="rId23"/>
    <p:sldId id="600" r:id="rId24"/>
    <p:sldId id="601" r:id="rId25"/>
    <p:sldId id="602" r:id="rId26"/>
    <p:sldId id="618" r:id="rId27"/>
    <p:sldId id="580" r:id="rId28"/>
    <p:sldId id="619" r:id="rId29"/>
    <p:sldId id="620" r:id="rId30"/>
    <p:sldId id="337" r:id="rId31"/>
    <p:sldId id="350" r:id="rId32"/>
    <p:sldId id="346" r:id="rId33"/>
    <p:sldId id="351" r:id="rId34"/>
    <p:sldId id="304" r:id="rId35"/>
    <p:sldId id="274"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33"/>
    <p:restoredTop sz="96327"/>
  </p:normalViewPr>
  <p:slideViewPr>
    <p:cSldViewPr snapToGrid="0" snapToObjects="1">
      <p:cViewPr varScale="1">
        <p:scale>
          <a:sx n="72" d="100"/>
          <a:sy n="72" d="100"/>
        </p:scale>
        <p:origin x="152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2" Type="http://schemas.openxmlformats.org/officeDocument/2006/relationships/oleObject" Target="file:///\\bwirfs\MarketingSupport\ES%20Marketing\Sales%20and%20Marketing%20Strategy\Metrics%20&amp;%20Reports%20-%20Sales%20and%20Marketing\MonthlyReporting\2011\August\Monthly%20Reporting%20Template-aug%2011.xls"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3" Type="http://schemas.openxmlformats.org/officeDocument/2006/relationships/oleObject" Target="file:///\\Users\KK-MBP-13\senthil%20PPD\Workings.xlsx" TargetMode="External"/><Relationship Id="rId2" Type="http://schemas.microsoft.com/office/2011/relationships/chartColorStyle" Target="colors5.xml"/><Relationship Id="rId1" Type="http://schemas.microsoft.com/office/2011/relationships/chartStyle" Target="style5.xml"/></Relationships>
</file>

<file path=ppt/charts/_rels/chart11.xml.rels><?xml version="1.0" encoding="UTF-8" standalone="yes"?>
<Relationships xmlns="http://schemas.openxmlformats.org/package/2006/relationships"><Relationship Id="rId3" Type="http://schemas.openxmlformats.org/officeDocument/2006/relationships/oleObject" Target="file:///\\Users\KK-MBP-13\senthil%20PPD\Workings.xlsx" TargetMode="External"/><Relationship Id="rId2" Type="http://schemas.microsoft.com/office/2011/relationships/chartColorStyle" Target="colors6.xml"/><Relationship Id="rId1" Type="http://schemas.microsoft.com/office/2011/relationships/chartStyle" Target="style6.xml"/></Relationships>
</file>

<file path=ppt/charts/_rels/chart12.xml.rels><?xml version="1.0" encoding="UTF-8" standalone="yes"?>
<Relationships xmlns="http://schemas.openxmlformats.org/package/2006/relationships"><Relationship Id="rId3" Type="http://schemas.openxmlformats.org/officeDocument/2006/relationships/oleObject" Target="file:///\\Users\KK-MBP-13\senthil%20PPD\Workings.xlsx" TargetMode="External"/><Relationship Id="rId2" Type="http://schemas.microsoft.com/office/2011/relationships/chartColorStyle" Target="colors7.xml"/><Relationship Id="rId1" Type="http://schemas.microsoft.com/office/2011/relationships/chartStyle" Target="style7.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Macro-Enabled_Worksheet.xlsm"/><Relationship Id="rId2" Type="http://schemas.microsoft.com/office/2011/relationships/chartColorStyle" Target="colors8.xml"/><Relationship Id="rId1" Type="http://schemas.microsoft.com/office/2011/relationships/chartStyle" Target="style8.xml"/></Relationships>
</file>

<file path=ppt/charts/_rels/chart14.xml.rels><?xml version="1.0" encoding="UTF-8" standalone="yes"?>
<Relationships xmlns="http://schemas.openxmlformats.org/package/2006/relationships"><Relationship Id="rId3" Type="http://schemas.openxmlformats.org/officeDocument/2006/relationships/oleObject" Target="file:///\\Users\KK-MBP-13\senthil%20PPD\Workings.xlsx" TargetMode="External"/><Relationship Id="rId2" Type="http://schemas.microsoft.com/office/2011/relationships/chartColorStyle" Target="colors9.xml"/><Relationship Id="rId1" Type="http://schemas.microsoft.com/office/2011/relationships/chartStyle" Target="style9.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Macro-Enabled_Worksheet1.xlsm"/><Relationship Id="rId2" Type="http://schemas.microsoft.com/office/2011/relationships/chartColorStyle" Target="colors10.xml"/><Relationship Id="rId1" Type="http://schemas.microsoft.com/office/2011/relationships/chartStyle" Target="style10.xml"/></Relationships>
</file>

<file path=ppt/charts/_rels/chart16.xml.rels><?xml version="1.0" encoding="UTF-8" standalone="yes"?>
<Relationships xmlns="http://schemas.openxmlformats.org/package/2006/relationships"><Relationship Id="rId3" Type="http://schemas.openxmlformats.org/officeDocument/2006/relationships/oleObject" Target="file:///\\Users\KK-MBP-13\senthil%20PPD\Workings.xlsx" TargetMode="External"/><Relationship Id="rId2" Type="http://schemas.microsoft.com/office/2011/relationships/chartColorStyle" Target="colors11.xml"/><Relationship Id="rId1" Type="http://schemas.microsoft.com/office/2011/relationships/chartStyle" Target="style11.xml"/></Relationships>
</file>

<file path=ppt/charts/_rels/chart17.xml.rels><?xml version="1.0" encoding="UTF-8" standalone="yes"?>
<Relationships xmlns="http://schemas.openxmlformats.org/package/2006/relationships"><Relationship Id="rId3" Type="http://schemas.openxmlformats.org/officeDocument/2006/relationships/oleObject" Target="file:///\\Users\KK-MBP-13\senthil%20PPD\Workings.xlsx" TargetMode="External"/><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oleObject" Target="Book2" TargetMode="External"/><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oleObject" Target="Book2" TargetMode="External"/><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Book2" TargetMode="External"/></Relationships>
</file>

<file path=ppt/charts/_rels/chart5.xml.rels><?xml version="1.0" encoding="UTF-8" standalone="yes"?>
<Relationships xmlns="http://schemas.openxmlformats.org/package/2006/relationships"><Relationship Id="rId3" Type="http://schemas.openxmlformats.org/officeDocument/2006/relationships/oleObject" Target="Book2" TargetMode="External"/><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1" Type="http://schemas.openxmlformats.org/officeDocument/2006/relationships/oleObject" Target="file:///\\bwirfs\MarketingSupport\ES%20Marketing\Sales%20and%20Marketing%20Strategy\Metrics%20&amp;%20Reports%20-%20Sales%20and%20Marketing\2012%20BWIR_EDD+PLM_Analytics\QUARTERLY%20SALES%20ANALYSIS\Sales%20Analysis%20-%20ES%20FY11.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bwirfs\MarketingSupport\ES%20Marketing\Sales%20and%20Marketing%20Strategy\Metrics%20&amp;%20Reports%20-%20Sales%20and%20Marketing\2012%20BWIR_EDD+PLM_Analytics\QUARTERLY%20SALES%20ANALYSIS\Sales%20Analysis%20-%20ES%20FY11.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bwirfs\MarketingSupport\ES%20Marketing\Sales%20and%20Marketing%20Strategy\Metrics%20&amp;%20Reports%20-%20Sales%20and%20Marketing\2012%20BWIR_EDD+PLM_Analytics\QUARTERLY%20SALES%20ANALYSIS\Sales%20Analysis%20-%20ES%20FY11.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bwirfs\MarketingSupport\ES%20Marketing\Sales%20and%20Marketing%20Strategy\Metrics%20&amp;%20Reports%20-%20Sales%20and%20Marketing\2012%20BWIR_EDD+PLM_Analytics\QUARTERLY%20SALES%20ANALYSIS\Sales%20Analysis%20-%20ES%20FY1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800" b="1" i="0" u="none" strike="noStrike" baseline="0">
                <a:solidFill>
                  <a:srgbClr val="000000"/>
                </a:solidFill>
                <a:latin typeface="Calibri"/>
                <a:ea typeface="Calibri"/>
                <a:cs typeface="Calibri"/>
              </a:defRPr>
            </a:pPr>
            <a:r>
              <a:rPr lang="en-US" dirty="0"/>
              <a:t>Sales Executive 1 Revenue Plan vs Actual</a:t>
            </a:r>
          </a:p>
        </c:rich>
      </c:tx>
      <c:overlay val="0"/>
    </c:title>
    <c:autoTitleDeleted val="0"/>
    <c:plotArea>
      <c:layout/>
      <c:lineChart>
        <c:grouping val="standard"/>
        <c:varyColors val="0"/>
        <c:ser>
          <c:idx val="1"/>
          <c:order val="0"/>
          <c:tx>
            <c:strRef>
              <c:f>'MonthviseRev-EDDPLM-11'!$B$3</c:f>
              <c:strCache>
                <c:ptCount val="1"/>
                <c:pt idx="0">
                  <c:v>EDD Plan</c:v>
                </c:pt>
              </c:strCache>
            </c:strRef>
          </c:tx>
          <c:dLbls>
            <c:spPr>
              <a:noFill/>
              <a:ln>
                <a:noFill/>
              </a:ln>
              <a:effectLst/>
            </c:spPr>
            <c:txPr>
              <a:bodyPr rot="-2700000" vert="horz"/>
              <a:lstStyle/>
              <a:p>
                <a:pPr algn="ctr">
                  <a:defRPr sz="1000" b="0" i="0" u="none" strike="noStrike" baseline="0">
                    <a:solidFill>
                      <a:srgbClr val="000000"/>
                    </a:solidFill>
                    <a:latin typeface="Calibri"/>
                    <a:ea typeface="Calibri"/>
                    <a:cs typeface="Calibri"/>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'MonthviseRev-EDDPLM-11'!$A$4:$A$15</c:f>
              <c:strCache>
                <c:ptCount val="12"/>
                <c:pt idx="0">
                  <c:v>Oct - 10</c:v>
                </c:pt>
                <c:pt idx="1">
                  <c:v>Nov -10</c:v>
                </c:pt>
                <c:pt idx="2">
                  <c:v>Dec -10</c:v>
                </c:pt>
                <c:pt idx="3">
                  <c:v>Jan -11</c:v>
                </c:pt>
                <c:pt idx="4">
                  <c:v>Feb -11</c:v>
                </c:pt>
                <c:pt idx="5">
                  <c:v>Mar -11</c:v>
                </c:pt>
                <c:pt idx="6">
                  <c:v>Apr-11</c:v>
                </c:pt>
                <c:pt idx="7">
                  <c:v>May -11</c:v>
                </c:pt>
                <c:pt idx="8">
                  <c:v>Jun -11</c:v>
                </c:pt>
                <c:pt idx="9">
                  <c:v>Jul -11</c:v>
                </c:pt>
                <c:pt idx="10">
                  <c:v>Aug -11</c:v>
                </c:pt>
                <c:pt idx="11">
                  <c:v>Sep -11</c:v>
                </c:pt>
              </c:strCache>
            </c:strRef>
          </c:cat>
          <c:val>
            <c:numRef>
              <c:f>'MonthviseRev-EDDPLM-11'!$B$4:$B$15</c:f>
              <c:numCache>
                <c:formatCode>"$"#,##0</c:formatCode>
                <c:ptCount val="12"/>
                <c:pt idx="0">
                  <c:v>382833.60507246392</c:v>
                </c:pt>
                <c:pt idx="1">
                  <c:v>382833.60507246392</c:v>
                </c:pt>
                <c:pt idx="2">
                  <c:v>382833.60507246392</c:v>
                </c:pt>
                <c:pt idx="3">
                  <c:v>430666.93840579712</c:v>
                </c:pt>
                <c:pt idx="4">
                  <c:v>430666.93840579712</c:v>
                </c:pt>
                <c:pt idx="5">
                  <c:v>430666.93840579712</c:v>
                </c:pt>
                <c:pt idx="6">
                  <c:v>488462.98007246648</c:v>
                </c:pt>
                <c:pt idx="7">
                  <c:v>488462.98007246648</c:v>
                </c:pt>
                <c:pt idx="8">
                  <c:v>488462.98007246648</c:v>
                </c:pt>
                <c:pt idx="9">
                  <c:v>528962.98007246328</c:v>
                </c:pt>
                <c:pt idx="10">
                  <c:v>528962.98007246328</c:v>
                </c:pt>
                <c:pt idx="11">
                  <c:v>528962.98007246328</c:v>
                </c:pt>
              </c:numCache>
            </c:numRef>
          </c:val>
          <c:smooth val="0"/>
          <c:extLst>
            <c:ext xmlns:c16="http://schemas.microsoft.com/office/drawing/2014/chart" uri="{C3380CC4-5D6E-409C-BE32-E72D297353CC}">
              <c16:uniqueId val="{00000000-F991-4D11-824B-6FCDB9E3BE0F}"/>
            </c:ext>
          </c:extLst>
        </c:ser>
        <c:ser>
          <c:idx val="2"/>
          <c:order val="1"/>
          <c:tx>
            <c:strRef>
              <c:f>'MonthviseRev-EDDPLM-11'!$C$3</c:f>
              <c:strCache>
                <c:ptCount val="1"/>
                <c:pt idx="0">
                  <c:v>EDD  Actual</c:v>
                </c:pt>
              </c:strCache>
            </c:strRef>
          </c:tx>
          <c:spPr>
            <a:ln>
              <a:solidFill>
                <a:srgbClr val="C00000"/>
              </a:solidFill>
            </a:ln>
          </c:spPr>
          <c:marker>
            <c:spPr>
              <a:solidFill>
                <a:srgbClr val="C00000"/>
              </a:solidFill>
            </c:spPr>
          </c:marker>
          <c:dLbls>
            <c:spPr>
              <a:noFill/>
              <a:ln>
                <a:noFill/>
              </a:ln>
              <a:effectLst/>
            </c:spPr>
            <c:txPr>
              <a:bodyPr/>
              <a:lstStyle/>
              <a:p>
                <a:pPr>
                  <a:defRPr sz="1000" b="0" i="0" u="none" strike="noStrike" baseline="0">
                    <a:solidFill>
                      <a:srgbClr val="000000"/>
                    </a:solidFill>
                    <a:latin typeface="Calibri"/>
                    <a:ea typeface="Calibri"/>
                    <a:cs typeface="Calibri"/>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'MonthviseRev-EDDPLM-11'!$A$4:$A$15</c:f>
              <c:strCache>
                <c:ptCount val="12"/>
                <c:pt idx="0">
                  <c:v>Oct - 10</c:v>
                </c:pt>
                <c:pt idx="1">
                  <c:v>Nov -10</c:v>
                </c:pt>
                <c:pt idx="2">
                  <c:v>Dec -10</c:v>
                </c:pt>
                <c:pt idx="3">
                  <c:v>Jan -11</c:v>
                </c:pt>
                <c:pt idx="4">
                  <c:v>Feb -11</c:v>
                </c:pt>
                <c:pt idx="5">
                  <c:v>Mar -11</c:v>
                </c:pt>
                <c:pt idx="6">
                  <c:v>Apr-11</c:v>
                </c:pt>
                <c:pt idx="7">
                  <c:v>May -11</c:v>
                </c:pt>
                <c:pt idx="8">
                  <c:v>Jun -11</c:v>
                </c:pt>
                <c:pt idx="9">
                  <c:v>Jul -11</c:v>
                </c:pt>
                <c:pt idx="10">
                  <c:v>Aug -11</c:v>
                </c:pt>
                <c:pt idx="11">
                  <c:v>Sep -11</c:v>
                </c:pt>
              </c:strCache>
            </c:strRef>
          </c:cat>
          <c:val>
            <c:numRef>
              <c:f>'MonthviseRev-EDDPLM-11'!$C$4:$C$15</c:f>
              <c:numCache>
                <c:formatCode>_ "$"\ * #,##0_ ;_ "$"\ * \-#,##0_ ;_ "$"\ * "-"_ ;_ @_ </c:formatCode>
                <c:ptCount val="12"/>
                <c:pt idx="0">
                  <c:v>336201.04929843114</c:v>
                </c:pt>
                <c:pt idx="1">
                  <c:v>324940.03519277222</c:v>
                </c:pt>
                <c:pt idx="2" formatCode="&quot;$&quot;#,##0">
                  <c:v>316974</c:v>
                </c:pt>
                <c:pt idx="3" formatCode="&quot;$&quot;#,##0">
                  <c:v>314795</c:v>
                </c:pt>
                <c:pt idx="4" formatCode="&quot;$&quot;#,##0">
                  <c:v>295828</c:v>
                </c:pt>
                <c:pt idx="5" formatCode="&quot;$&quot;#,##0">
                  <c:v>348723</c:v>
                </c:pt>
                <c:pt idx="6" formatCode="&quot;$&quot;#,##0">
                  <c:v>369857</c:v>
                </c:pt>
                <c:pt idx="7" formatCode="&quot;$&quot;#,##0">
                  <c:v>317570</c:v>
                </c:pt>
                <c:pt idx="8" formatCode="&quot;$&quot;#,##0">
                  <c:v>319816</c:v>
                </c:pt>
                <c:pt idx="9" formatCode="&quot;$&quot;#,##0">
                  <c:v>345363</c:v>
                </c:pt>
                <c:pt idx="10" formatCode="&quot;$&quot;#,##0">
                  <c:v>335582</c:v>
                </c:pt>
                <c:pt idx="11" formatCode="&quot;$&quot;#,##0">
                  <c:v>371720</c:v>
                </c:pt>
              </c:numCache>
            </c:numRef>
          </c:val>
          <c:smooth val="0"/>
          <c:extLst>
            <c:ext xmlns:c16="http://schemas.microsoft.com/office/drawing/2014/chart" uri="{C3380CC4-5D6E-409C-BE32-E72D297353CC}">
              <c16:uniqueId val="{00000001-F991-4D11-824B-6FCDB9E3BE0F}"/>
            </c:ext>
          </c:extLst>
        </c:ser>
        <c:dLbls>
          <c:showLegendKey val="0"/>
          <c:showVal val="0"/>
          <c:showCatName val="0"/>
          <c:showSerName val="0"/>
          <c:showPercent val="0"/>
          <c:showBubbleSize val="0"/>
        </c:dLbls>
        <c:marker val="1"/>
        <c:smooth val="0"/>
        <c:axId val="45690240"/>
        <c:axId val="45737088"/>
      </c:lineChart>
      <c:catAx>
        <c:axId val="45690240"/>
        <c:scaling>
          <c:orientation val="minMax"/>
        </c:scaling>
        <c:delete val="0"/>
        <c:axPos val="b"/>
        <c:numFmt formatCode="General" sourceLinked="1"/>
        <c:majorTickMark val="none"/>
        <c:minorTickMark val="none"/>
        <c:tickLblPos val="nextTo"/>
        <c:txPr>
          <a:bodyPr rot="0" vert="horz"/>
          <a:lstStyle/>
          <a:p>
            <a:pPr>
              <a:defRPr sz="1000" b="0" i="0" u="none" strike="noStrike" baseline="0">
                <a:solidFill>
                  <a:srgbClr val="000000"/>
                </a:solidFill>
                <a:latin typeface="Calibri"/>
                <a:ea typeface="Calibri"/>
                <a:cs typeface="Calibri"/>
              </a:defRPr>
            </a:pPr>
            <a:endParaRPr lang="en-US"/>
          </a:p>
        </c:txPr>
        <c:crossAx val="45737088"/>
        <c:crosses val="autoZero"/>
        <c:auto val="1"/>
        <c:lblAlgn val="ctr"/>
        <c:lblOffset val="100"/>
        <c:noMultiLvlLbl val="0"/>
      </c:catAx>
      <c:valAx>
        <c:axId val="45737088"/>
        <c:scaling>
          <c:orientation val="minMax"/>
        </c:scaling>
        <c:delete val="0"/>
        <c:axPos val="l"/>
        <c:majorGridlines/>
        <c:numFmt formatCode="&quot;$&quot;#,##0" sourceLinked="1"/>
        <c:majorTickMark val="none"/>
        <c:minorTickMark val="none"/>
        <c:tickLblPos val="nextTo"/>
        <c:spPr>
          <a:ln w="9525">
            <a:noFill/>
          </a:ln>
        </c:spPr>
        <c:txPr>
          <a:bodyPr rot="0" vert="horz"/>
          <a:lstStyle/>
          <a:p>
            <a:pPr>
              <a:defRPr sz="1000" b="0" i="0" u="none" strike="noStrike" baseline="0">
                <a:solidFill>
                  <a:srgbClr val="000000"/>
                </a:solidFill>
                <a:latin typeface="Calibri"/>
                <a:ea typeface="Calibri"/>
                <a:cs typeface="Calibri"/>
              </a:defRPr>
            </a:pPr>
            <a:endParaRPr lang="en-US"/>
          </a:p>
        </c:txPr>
        <c:crossAx val="45690240"/>
        <c:crosses val="autoZero"/>
        <c:crossBetween val="between"/>
      </c:valAx>
    </c:plotArea>
    <c:legend>
      <c:legendPos val="b"/>
      <c:overlay val="0"/>
      <c:txPr>
        <a:bodyPr/>
        <a:lstStyle/>
        <a:p>
          <a:pPr>
            <a:defRPr sz="920" b="0" i="0" u="none" strike="noStrike" baseline="0">
              <a:solidFill>
                <a:srgbClr val="000000"/>
              </a:solidFill>
              <a:latin typeface="Calibri"/>
              <a:ea typeface="Calibri"/>
              <a:cs typeface="Calibri"/>
            </a:defRPr>
          </a:pPr>
          <a:endParaRPr lang="en-US"/>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n-US"/>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cked"/>
        <c:varyColors val="0"/>
        <c:ser>
          <c:idx val="0"/>
          <c:order val="0"/>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Sheet2!$B$179:$V$179</c:f>
              <c:numCache>
                <c:formatCode>mmm\-yy</c:formatCode>
                <c:ptCount val="21"/>
                <c:pt idx="0">
                  <c:v>43313</c:v>
                </c:pt>
                <c:pt idx="1">
                  <c:v>43344</c:v>
                </c:pt>
                <c:pt idx="2">
                  <c:v>43374</c:v>
                </c:pt>
                <c:pt idx="3">
                  <c:v>43405</c:v>
                </c:pt>
                <c:pt idx="4">
                  <c:v>43435</c:v>
                </c:pt>
                <c:pt idx="5">
                  <c:v>43466</c:v>
                </c:pt>
                <c:pt idx="6">
                  <c:v>43497</c:v>
                </c:pt>
                <c:pt idx="7">
                  <c:v>43525</c:v>
                </c:pt>
                <c:pt idx="8">
                  <c:v>43556</c:v>
                </c:pt>
                <c:pt idx="9">
                  <c:v>43586</c:v>
                </c:pt>
                <c:pt idx="10">
                  <c:v>43617</c:v>
                </c:pt>
                <c:pt idx="11">
                  <c:v>43647</c:v>
                </c:pt>
                <c:pt idx="12">
                  <c:v>43678</c:v>
                </c:pt>
                <c:pt idx="13">
                  <c:v>43709</c:v>
                </c:pt>
                <c:pt idx="14">
                  <c:v>43739</c:v>
                </c:pt>
                <c:pt idx="15">
                  <c:v>43770</c:v>
                </c:pt>
                <c:pt idx="16">
                  <c:v>43800</c:v>
                </c:pt>
                <c:pt idx="17">
                  <c:v>43831</c:v>
                </c:pt>
                <c:pt idx="18">
                  <c:v>43862</c:v>
                </c:pt>
                <c:pt idx="19">
                  <c:v>43891</c:v>
                </c:pt>
                <c:pt idx="20">
                  <c:v>43922</c:v>
                </c:pt>
              </c:numCache>
            </c:numRef>
          </c:cat>
          <c:val>
            <c:numRef>
              <c:f>Sheet2!$B$180:$V$180</c:f>
              <c:numCache>
                <c:formatCode>General</c:formatCode>
                <c:ptCount val="21"/>
                <c:pt idx="0">
                  <c:v>16.25</c:v>
                </c:pt>
                <c:pt idx="1">
                  <c:v>11.7</c:v>
                </c:pt>
                <c:pt idx="2">
                  <c:v>12.6</c:v>
                </c:pt>
                <c:pt idx="3">
                  <c:v>12.3</c:v>
                </c:pt>
                <c:pt idx="4">
                  <c:v>23.6</c:v>
                </c:pt>
                <c:pt idx="5">
                  <c:v>12.4</c:v>
                </c:pt>
                <c:pt idx="6">
                  <c:v>12</c:v>
                </c:pt>
                <c:pt idx="7">
                  <c:v>13</c:v>
                </c:pt>
                <c:pt idx="8">
                  <c:v>8</c:v>
                </c:pt>
                <c:pt idx="9">
                  <c:v>11</c:v>
                </c:pt>
                <c:pt idx="10">
                  <c:v>10.5</c:v>
                </c:pt>
                <c:pt idx="11">
                  <c:v>8</c:v>
                </c:pt>
                <c:pt idx="12">
                  <c:v>9</c:v>
                </c:pt>
                <c:pt idx="13">
                  <c:v>2.2000000000000002</c:v>
                </c:pt>
                <c:pt idx="14">
                  <c:v>5.8</c:v>
                </c:pt>
                <c:pt idx="15">
                  <c:v>10.5</c:v>
                </c:pt>
                <c:pt idx="16">
                  <c:v>12.1</c:v>
                </c:pt>
                <c:pt idx="17">
                  <c:v>11.6</c:v>
                </c:pt>
                <c:pt idx="18">
                  <c:v>12.5</c:v>
                </c:pt>
                <c:pt idx="19">
                  <c:v>13.1</c:v>
                </c:pt>
                <c:pt idx="20">
                  <c:v>14.1</c:v>
                </c:pt>
              </c:numCache>
            </c:numRef>
          </c:val>
          <c:smooth val="0"/>
          <c:extLst>
            <c:ext xmlns:c16="http://schemas.microsoft.com/office/drawing/2014/chart" uri="{C3380CC4-5D6E-409C-BE32-E72D297353CC}">
              <c16:uniqueId val="{00000000-0EE3-1B4F-A20C-D2B2246EC449}"/>
            </c:ext>
          </c:extLst>
        </c:ser>
        <c:dLbls>
          <c:showLegendKey val="0"/>
          <c:showVal val="0"/>
          <c:showCatName val="0"/>
          <c:showSerName val="0"/>
          <c:showPercent val="0"/>
          <c:showBubbleSize val="0"/>
        </c:dLbls>
        <c:marker val="1"/>
        <c:smooth val="0"/>
        <c:axId val="1889500160"/>
        <c:axId val="1889488448"/>
      </c:lineChart>
      <c:dateAx>
        <c:axId val="1889500160"/>
        <c:scaling>
          <c:orientation val="minMax"/>
        </c:scaling>
        <c:delete val="0"/>
        <c:axPos val="b"/>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89488448"/>
        <c:crosses val="autoZero"/>
        <c:auto val="1"/>
        <c:lblOffset val="100"/>
        <c:baseTimeUnit val="months"/>
      </c:dateAx>
      <c:valAx>
        <c:axId val="18894884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89500160"/>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GB"/>
              <a:t>Target Vs. Actual</a:t>
            </a: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Sheet2!$F$209</c:f>
              <c:strCache>
                <c:ptCount val="1"/>
                <c:pt idx="0">
                  <c:v>Customer Retention</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Sheet2!$G$207:$M$208</c:f>
              <c:multiLvlStrCache>
                <c:ptCount val="7"/>
                <c:lvl>
                  <c:pt idx="0">
                    <c:v>Q1</c:v>
                  </c:pt>
                  <c:pt idx="1">
                    <c:v>Q2</c:v>
                  </c:pt>
                  <c:pt idx="2">
                    <c:v>Q3</c:v>
                  </c:pt>
                  <c:pt idx="3">
                    <c:v>Q4</c:v>
                  </c:pt>
                  <c:pt idx="4">
                    <c:v>Q1</c:v>
                  </c:pt>
                  <c:pt idx="5">
                    <c:v>Q2</c:v>
                  </c:pt>
                  <c:pt idx="6">
                    <c:v>Q3</c:v>
                  </c:pt>
                </c:lvl>
                <c:lvl>
                  <c:pt idx="0">
                    <c:v>2019</c:v>
                  </c:pt>
                  <c:pt idx="4">
                    <c:v>2020</c:v>
                  </c:pt>
                </c:lvl>
              </c:multiLvlStrCache>
            </c:multiLvlStrRef>
          </c:cat>
          <c:val>
            <c:numRef>
              <c:f>Sheet2!$G$209:$M$209</c:f>
              <c:numCache>
                <c:formatCode>General</c:formatCode>
                <c:ptCount val="7"/>
                <c:pt idx="0">
                  <c:v>96</c:v>
                </c:pt>
                <c:pt idx="1">
                  <c:v>96</c:v>
                </c:pt>
                <c:pt idx="2">
                  <c:v>100</c:v>
                </c:pt>
                <c:pt idx="3">
                  <c:v>94</c:v>
                </c:pt>
                <c:pt idx="4">
                  <c:v>92</c:v>
                </c:pt>
                <c:pt idx="5">
                  <c:v>98</c:v>
                </c:pt>
                <c:pt idx="6">
                  <c:v>98</c:v>
                </c:pt>
              </c:numCache>
            </c:numRef>
          </c:val>
          <c:extLst>
            <c:ext xmlns:c16="http://schemas.microsoft.com/office/drawing/2014/chart" uri="{C3380CC4-5D6E-409C-BE32-E72D297353CC}">
              <c16:uniqueId val="{00000000-DCE3-7F43-BF5C-2F3B4AC9F410}"/>
            </c:ext>
          </c:extLst>
        </c:ser>
        <c:ser>
          <c:idx val="1"/>
          <c:order val="1"/>
          <c:tx>
            <c:strRef>
              <c:f>Sheet2!$F$210</c:f>
              <c:strCache>
                <c:ptCount val="1"/>
                <c:pt idx="0">
                  <c:v>Target</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invertIfNegative val="0"/>
          <c:dLbls>
            <c:dLbl>
              <c:idx val="0"/>
              <c:layout>
                <c:manualLayout>
                  <c:x val="1.1563168969917399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CE3-7F43-BF5C-2F3B4AC9F410}"/>
                </c:ext>
              </c:extLst>
            </c:dLbl>
            <c:dLbl>
              <c:idx val="1"/>
              <c:layout>
                <c:manualLayout>
                  <c:x val="9.6359741415978327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CE3-7F43-BF5C-2F3B4AC9F410}"/>
                </c:ext>
              </c:extLst>
            </c:dLbl>
            <c:dLbl>
              <c:idx val="2"/>
              <c:layout>
                <c:manualLayout>
                  <c:x val="9.6359741415977616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CE3-7F43-BF5C-2F3B4AC9F410}"/>
                </c:ext>
              </c:extLst>
            </c:dLbl>
            <c:dLbl>
              <c:idx val="3"/>
              <c:layout>
                <c:manualLayout>
                  <c:x val="9.6359741415978327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CE3-7F43-BF5C-2F3B4AC9F410}"/>
                </c:ext>
              </c:extLst>
            </c:dLbl>
            <c:dLbl>
              <c:idx val="4"/>
              <c:layout>
                <c:manualLayout>
                  <c:x val="7.708779313278266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CE3-7F43-BF5C-2F3B4AC9F410}"/>
                </c:ext>
              </c:extLst>
            </c:dLbl>
            <c:dLbl>
              <c:idx val="5"/>
              <c:layout>
                <c:manualLayout>
                  <c:x val="9.6359741415978327E-3"/>
                  <c:y val="-3.53623921238207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DCE3-7F43-BF5C-2F3B4AC9F410}"/>
                </c:ext>
              </c:extLst>
            </c:dLbl>
            <c:dLbl>
              <c:idx val="6"/>
              <c:layout>
                <c:manualLayout>
                  <c:x val="9.6359741415978327E-3"/>
                  <c:y val="-1.768119606191035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DCE3-7F43-BF5C-2F3B4AC9F410}"/>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Sheet2!$G$207:$M$208</c:f>
              <c:multiLvlStrCache>
                <c:ptCount val="7"/>
                <c:lvl>
                  <c:pt idx="0">
                    <c:v>Q1</c:v>
                  </c:pt>
                  <c:pt idx="1">
                    <c:v>Q2</c:v>
                  </c:pt>
                  <c:pt idx="2">
                    <c:v>Q3</c:v>
                  </c:pt>
                  <c:pt idx="3">
                    <c:v>Q4</c:v>
                  </c:pt>
                  <c:pt idx="4">
                    <c:v>Q1</c:v>
                  </c:pt>
                  <c:pt idx="5">
                    <c:v>Q2</c:v>
                  </c:pt>
                  <c:pt idx="6">
                    <c:v>Q3</c:v>
                  </c:pt>
                </c:lvl>
                <c:lvl>
                  <c:pt idx="0">
                    <c:v>2019</c:v>
                  </c:pt>
                  <c:pt idx="4">
                    <c:v>2020</c:v>
                  </c:pt>
                </c:lvl>
              </c:multiLvlStrCache>
            </c:multiLvlStrRef>
          </c:cat>
          <c:val>
            <c:numRef>
              <c:f>Sheet2!$G$210:$M$210</c:f>
              <c:numCache>
                <c:formatCode>General</c:formatCode>
                <c:ptCount val="7"/>
                <c:pt idx="0">
                  <c:v>90</c:v>
                </c:pt>
                <c:pt idx="1">
                  <c:v>90</c:v>
                </c:pt>
                <c:pt idx="2">
                  <c:v>90</c:v>
                </c:pt>
                <c:pt idx="3">
                  <c:v>90</c:v>
                </c:pt>
                <c:pt idx="4">
                  <c:v>90</c:v>
                </c:pt>
                <c:pt idx="5">
                  <c:v>90</c:v>
                </c:pt>
                <c:pt idx="6">
                  <c:v>90</c:v>
                </c:pt>
              </c:numCache>
            </c:numRef>
          </c:val>
          <c:extLst>
            <c:ext xmlns:c16="http://schemas.microsoft.com/office/drawing/2014/chart" uri="{C3380CC4-5D6E-409C-BE32-E72D297353CC}">
              <c16:uniqueId val="{00000008-DCE3-7F43-BF5C-2F3B4AC9F410}"/>
            </c:ext>
          </c:extLst>
        </c:ser>
        <c:dLbls>
          <c:showLegendKey val="0"/>
          <c:showVal val="0"/>
          <c:showCatName val="0"/>
          <c:showSerName val="0"/>
          <c:showPercent val="0"/>
          <c:showBubbleSize val="0"/>
        </c:dLbls>
        <c:gapWidth val="150"/>
        <c:shape val="box"/>
        <c:axId val="1977328944"/>
        <c:axId val="1977250896"/>
        <c:axId val="0"/>
      </c:bar3DChart>
      <c:catAx>
        <c:axId val="1977328944"/>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77250896"/>
        <c:crosses val="autoZero"/>
        <c:auto val="1"/>
        <c:lblAlgn val="ctr"/>
        <c:lblOffset val="100"/>
        <c:noMultiLvlLbl val="0"/>
      </c:catAx>
      <c:valAx>
        <c:axId val="19772508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773289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tx>
            <c:strRef>
              <c:f>Sheet2!$B$338</c:f>
              <c:strCache>
                <c:ptCount val="1"/>
                <c:pt idx="0">
                  <c:v>Leads</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Sheet2!$C$337:$E$337</c:f>
              <c:strCache>
                <c:ptCount val="3"/>
                <c:pt idx="0">
                  <c:v>FY2018</c:v>
                </c:pt>
                <c:pt idx="1">
                  <c:v>FY2019</c:v>
                </c:pt>
                <c:pt idx="2">
                  <c:v>FY2020</c:v>
                </c:pt>
              </c:strCache>
            </c:strRef>
          </c:cat>
          <c:val>
            <c:numRef>
              <c:f>Sheet2!$C$338:$E$338</c:f>
              <c:numCache>
                <c:formatCode>General</c:formatCode>
                <c:ptCount val="3"/>
                <c:pt idx="0">
                  <c:v>120</c:v>
                </c:pt>
                <c:pt idx="1">
                  <c:v>256</c:v>
                </c:pt>
                <c:pt idx="2">
                  <c:v>100</c:v>
                </c:pt>
              </c:numCache>
            </c:numRef>
          </c:val>
          <c:smooth val="0"/>
          <c:extLst>
            <c:ext xmlns:c16="http://schemas.microsoft.com/office/drawing/2014/chart" uri="{C3380CC4-5D6E-409C-BE32-E72D297353CC}">
              <c16:uniqueId val="{00000000-CEA6-3649-9B22-ED8ED42ED6C5}"/>
            </c:ext>
          </c:extLst>
        </c:ser>
        <c:dLbls>
          <c:showLegendKey val="0"/>
          <c:showVal val="0"/>
          <c:showCatName val="0"/>
          <c:showSerName val="0"/>
          <c:showPercent val="0"/>
          <c:showBubbleSize val="0"/>
        </c:dLbls>
        <c:marker val="1"/>
        <c:smooth val="0"/>
        <c:axId val="1979246160"/>
        <c:axId val="2005966416"/>
      </c:lineChart>
      <c:catAx>
        <c:axId val="19792461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05966416"/>
        <c:crosses val="autoZero"/>
        <c:auto val="1"/>
        <c:lblAlgn val="ctr"/>
        <c:lblOffset val="100"/>
        <c:noMultiLvlLbl val="0"/>
      </c:catAx>
      <c:valAx>
        <c:axId val="20059664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79246160"/>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100"/>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4.429530201342282E-2"/>
          <c:y val="1.9021739130434784E-2"/>
          <c:w val="0.94496644295302012"/>
          <c:h val="0.82880434782608692"/>
        </c:manualLayout>
      </c:layout>
      <c:bar3DChart>
        <c:barDir val="col"/>
        <c:grouping val="clustered"/>
        <c:varyColors val="0"/>
        <c:ser>
          <c:idx val="1"/>
          <c:order val="0"/>
          <c:tx>
            <c:strRef>
              <c:f>Sheet1!$B$1</c:f>
              <c:strCache>
                <c:ptCount val="1"/>
                <c:pt idx="0">
                  <c:v>Leads</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FY18</c:v>
                </c:pt>
                <c:pt idx="1">
                  <c:v>FY19</c:v>
                </c:pt>
                <c:pt idx="2">
                  <c:v>FY20</c:v>
                </c:pt>
              </c:strCache>
            </c:strRef>
          </c:cat>
          <c:val>
            <c:numRef>
              <c:f>Sheet1!$B$2:$B$4</c:f>
              <c:numCache>
                <c:formatCode>General</c:formatCode>
                <c:ptCount val="3"/>
                <c:pt idx="0">
                  <c:v>120</c:v>
                </c:pt>
                <c:pt idx="1">
                  <c:v>256</c:v>
                </c:pt>
                <c:pt idx="2">
                  <c:v>100</c:v>
                </c:pt>
              </c:numCache>
            </c:numRef>
          </c:val>
          <c:extLst>
            <c:ext xmlns:c16="http://schemas.microsoft.com/office/drawing/2014/chart" uri="{C3380CC4-5D6E-409C-BE32-E72D297353CC}">
              <c16:uniqueId val="{00000003-F7CA-DB40-ADBC-882A8DC14DA1}"/>
            </c:ext>
          </c:extLst>
        </c:ser>
        <c:ser>
          <c:idx val="0"/>
          <c:order val="1"/>
          <c:tx>
            <c:strRef>
              <c:f>Sheet1!$C$1</c:f>
              <c:strCache>
                <c:ptCount val="1"/>
                <c:pt idx="0">
                  <c:v>Avg</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FY18</c:v>
                </c:pt>
                <c:pt idx="1">
                  <c:v>FY19</c:v>
                </c:pt>
                <c:pt idx="2">
                  <c:v>FY20</c:v>
                </c:pt>
              </c:strCache>
            </c:strRef>
          </c:cat>
          <c:val>
            <c:numRef>
              <c:f>Sheet1!$C$2:$C$4</c:f>
              <c:numCache>
                <c:formatCode>General</c:formatCode>
                <c:ptCount val="3"/>
                <c:pt idx="0">
                  <c:v>30</c:v>
                </c:pt>
                <c:pt idx="1">
                  <c:v>32</c:v>
                </c:pt>
                <c:pt idx="2">
                  <c:v>17</c:v>
                </c:pt>
              </c:numCache>
            </c:numRef>
          </c:val>
          <c:extLst>
            <c:ext xmlns:c16="http://schemas.microsoft.com/office/drawing/2014/chart" uri="{C3380CC4-5D6E-409C-BE32-E72D297353CC}">
              <c16:uniqueId val="{00000007-F7CA-DB40-ADBC-882A8DC14DA1}"/>
            </c:ext>
          </c:extLst>
        </c:ser>
        <c:dLbls>
          <c:showLegendKey val="0"/>
          <c:showVal val="1"/>
          <c:showCatName val="0"/>
          <c:showSerName val="0"/>
          <c:showPercent val="0"/>
          <c:showBubbleSize val="0"/>
        </c:dLbls>
        <c:gapWidth val="150"/>
        <c:shape val="box"/>
        <c:axId val="1290060256"/>
        <c:axId val="1"/>
        <c:axId val="0"/>
      </c:bar3DChart>
      <c:catAx>
        <c:axId val="1290060256"/>
        <c:scaling>
          <c:orientation val="minMax"/>
        </c:scaling>
        <c:delete val="0"/>
        <c:axPos val="b"/>
        <c:numFmt formatCode="General" sourceLinked="1"/>
        <c:majorTickMark val="none"/>
        <c:minorTickMark val="none"/>
        <c:tickLblPos val="low"/>
        <c:spPr>
          <a:noFill/>
          <a:ln w="12700" cap="flat" cmpd="sng" algn="ctr">
            <a:solidFill>
              <a:schemeClr val="tx1">
                <a:lumMod val="15000"/>
                <a:lumOff val="85000"/>
              </a:schemeClr>
            </a:solidFill>
            <a:round/>
          </a:ln>
          <a:effectLst/>
        </c:spPr>
        <c:txPr>
          <a:bodyPr rot="0" spcFirstLastPara="1" vertOverflow="ellipsis"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
        <c:crosses val="autoZero"/>
        <c:auto val="0"/>
        <c:lblAlgn val="ctr"/>
        <c:lblOffset val="100"/>
        <c:tickLblSkip val="1"/>
        <c:tickMarkSkip val="1"/>
        <c:noMultiLvlLbl val="0"/>
      </c:catAx>
      <c:valAx>
        <c:axId val="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0" spcFirstLastPara="1" vertOverflow="ellipsis"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9006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tx>
            <c:strRef>
              <c:f>Sheet2!$B$357</c:f>
              <c:strCache>
                <c:ptCount val="1"/>
                <c:pt idx="0">
                  <c:v>Proposals</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Sheet2!$C$356:$E$356</c:f>
              <c:strCache>
                <c:ptCount val="3"/>
                <c:pt idx="0">
                  <c:v>FY2018</c:v>
                </c:pt>
                <c:pt idx="1">
                  <c:v>FY2019</c:v>
                </c:pt>
                <c:pt idx="2">
                  <c:v>FY2020</c:v>
                </c:pt>
              </c:strCache>
            </c:strRef>
          </c:cat>
          <c:val>
            <c:numRef>
              <c:f>Sheet2!$C$357:$E$357</c:f>
              <c:numCache>
                <c:formatCode>General</c:formatCode>
                <c:ptCount val="3"/>
                <c:pt idx="0">
                  <c:v>30</c:v>
                </c:pt>
                <c:pt idx="1">
                  <c:v>26</c:v>
                </c:pt>
                <c:pt idx="2">
                  <c:v>15</c:v>
                </c:pt>
              </c:numCache>
            </c:numRef>
          </c:val>
          <c:smooth val="0"/>
          <c:extLst>
            <c:ext xmlns:c16="http://schemas.microsoft.com/office/drawing/2014/chart" uri="{C3380CC4-5D6E-409C-BE32-E72D297353CC}">
              <c16:uniqueId val="{00000000-7D5A-C546-8426-2BF28F543A0F}"/>
            </c:ext>
          </c:extLst>
        </c:ser>
        <c:dLbls>
          <c:showLegendKey val="0"/>
          <c:showVal val="0"/>
          <c:showCatName val="0"/>
          <c:showSerName val="0"/>
          <c:showPercent val="0"/>
          <c:showBubbleSize val="0"/>
        </c:dLbls>
        <c:marker val="1"/>
        <c:smooth val="0"/>
        <c:axId val="2004039648"/>
        <c:axId val="1987513616"/>
      </c:lineChart>
      <c:catAx>
        <c:axId val="20040396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87513616"/>
        <c:crosses val="autoZero"/>
        <c:auto val="1"/>
        <c:lblAlgn val="ctr"/>
        <c:lblOffset val="100"/>
        <c:noMultiLvlLbl val="0"/>
      </c:catAx>
      <c:valAx>
        <c:axId val="19875136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04039648"/>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hPercent val="100"/>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5.3691275167785234E-2"/>
          <c:y val="1.9021739130434784E-2"/>
          <c:w val="0.93557046979865777"/>
          <c:h val="0.84239130434782605"/>
        </c:manualLayout>
      </c:layout>
      <c:bar3DChart>
        <c:barDir val="col"/>
        <c:grouping val="percentStacked"/>
        <c:varyColors val="0"/>
        <c:ser>
          <c:idx val="1"/>
          <c:order val="0"/>
          <c:tx>
            <c:strRef>
              <c:f>Sheet1!$E$7</c:f>
              <c:strCache>
                <c:ptCount val="1"/>
                <c:pt idx="0">
                  <c:v>Proposals</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Sheet1!$A$8:$A$10</c:f>
              <c:strCache>
                <c:ptCount val="3"/>
                <c:pt idx="0">
                  <c:v>FY18</c:v>
                </c:pt>
                <c:pt idx="1">
                  <c:v>FY19</c:v>
                </c:pt>
                <c:pt idx="2">
                  <c:v>FY20</c:v>
                </c:pt>
              </c:strCache>
            </c:strRef>
          </c:cat>
          <c:val>
            <c:numRef>
              <c:f>Sheet1!$E$8:$E$10</c:f>
              <c:numCache>
                <c:formatCode>0%</c:formatCode>
                <c:ptCount val="3"/>
                <c:pt idx="0">
                  <c:v>0.25</c:v>
                </c:pt>
                <c:pt idx="1">
                  <c:v>0.1015625</c:v>
                </c:pt>
                <c:pt idx="2">
                  <c:v>0.15</c:v>
                </c:pt>
              </c:numCache>
            </c:numRef>
          </c:val>
          <c:extLst>
            <c:ext xmlns:c16="http://schemas.microsoft.com/office/drawing/2014/chart" uri="{C3380CC4-5D6E-409C-BE32-E72D297353CC}">
              <c16:uniqueId val="{00000000-6AD7-3649-9FF2-64510A5AACCB}"/>
            </c:ext>
          </c:extLst>
        </c:ser>
        <c:ser>
          <c:idx val="0"/>
          <c:order val="1"/>
          <c:tx>
            <c:strRef>
              <c:f>Sheet1!$D$7</c:f>
              <c:strCache>
                <c:ptCount val="1"/>
                <c:pt idx="0">
                  <c:v>Leads</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Sheet1!$A$8:$A$10</c:f>
              <c:strCache>
                <c:ptCount val="3"/>
                <c:pt idx="0">
                  <c:v>FY18</c:v>
                </c:pt>
                <c:pt idx="1">
                  <c:v>FY19</c:v>
                </c:pt>
                <c:pt idx="2">
                  <c:v>FY20</c:v>
                </c:pt>
              </c:strCache>
            </c:strRef>
          </c:cat>
          <c:val>
            <c:numRef>
              <c:f>Sheet1!$D$8:$D$10</c:f>
              <c:numCache>
                <c:formatCode>0%</c:formatCode>
                <c:ptCount val="3"/>
                <c:pt idx="0">
                  <c:v>1</c:v>
                </c:pt>
                <c:pt idx="1">
                  <c:v>1</c:v>
                </c:pt>
                <c:pt idx="2">
                  <c:v>1</c:v>
                </c:pt>
              </c:numCache>
            </c:numRef>
          </c:val>
          <c:extLst>
            <c:ext xmlns:c16="http://schemas.microsoft.com/office/drawing/2014/chart" uri="{C3380CC4-5D6E-409C-BE32-E72D297353CC}">
              <c16:uniqueId val="{00000001-6AD7-3649-9FF2-64510A5AACCB}"/>
            </c:ext>
          </c:extLst>
        </c:ser>
        <c:dLbls>
          <c:showLegendKey val="0"/>
          <c:showVal val="1"/>
          <c:showCatName val="0"/>
          <c:showSerName val="0"/>
          <c:showPercent val="0"/>
          <c:showBubbleSize val="0"/>
        </c:dLbls>
        <c:gapWidth val="150"/>
        <c:shape val="box"/>
        <c:axId val="1054916000"/>
        <c:axId val="1"/>
        <c:axId val="0"/>
      </c:bar3DChart>
      <c:catAx>
        <c:axId val="1054916000"/>
        <c:scaling>
          <c:orientation val="minMax"/>
        </c:scaling>
        <c:delete val="0"/>
        <c:axPos val="b"/>
        <c:numFmt formatCode="General" sourceLinked="1"/>
        <c:majorTickMark val="none"/>
        <c:minorTickMark val="none"/>
        <c:tickLblPos val="low"/>
        <c:spPr>
          <a:noFill/>
          <a:ln w="12700" cap="flat" cmpd="sng" algn="ctr">
            <a:solidFill>
              <a:schemeClr val="tx1">
                <a:lumMod val="15000"/>
                <a:lumOff val="85000"/>
              </a:schemeClr>
            </a:solidFill>
            <a:round/>
          </a:ln>
          <a:effectLst/>
        </c:spPr>
        <c:txPr>
          <a:bodyPr rot="0" spcFirstLastPara="1" vertOverflow="ellipsis"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
        <c:crosses val="autoZero"/>
        <c:auto val="1"/>
        <c:lblAlgn val="ctr"/>
        <c:lblOffset val="100"/>
        <c:tickLblSkip val="1"/>
        <c:tickMarkSkip val="1"/>
        <c:noMultiLvlLbl val="0"/>
      </c:catAx>
      <c:valAx>
        <c:axId val="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0" spcFirstLastPara="1" vertOverflow="ellipsis"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549160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ABC YoY Revenues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tx>
            <c:strRef>
              <c:f>Sheet2!$A$366</c:f>
              <c:strCache>
                <c:ptCount val="1"/>
                <c:pt idx="0">
                  <c:v>FY15</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Sheet2!$B$365:$E$365</c:f>
              <c:strCache>
                <c:ptCount val="4"/>
                <c:pt idx="0">
                  <c:v>Q1</c:v>
                </c:pt>
                <c:pt idx="1">
                  <c:v>Q2</c:v>
                </c:pt>
                <c:pt idx="2">
                  <c:v>Q3</c:v>
                </c:pt>
                <c:pt idx="3">
                  <c:v>Q4</c:v>
                </c:pt>
              </c:strCache>
            </c:strRef>
          </c:cat>
          <c:val>
            <c:numRef>
              <c:f>Sheet2!$B$366:$E$366</c:f>
              <c:numCache>
                <c:formatCode>General</c:formatCode>
                <c:ptCount val="4"/>
                <c:pt idx="0">
                  <c:v>1034835</c:v>
                </c:pt>
                <c:pt idx="1">
                  <c:v>2179626</c:v>
                </c:pt>
                <c:pt idx="2">
                  <c:v>3457535</c:v>
                </c:pt>
                <c:pt idx="3">
                  <c:v>4700063</c:v>
                </c:pt>
              </c:numCache>
            </c:numRef>
          </c:val>
          <c:smooth val="0"/>
          <c:extLst>
            <c:ext xmlns:c16="http://schemas.microsoft.com/office/drawing/2014/chart" uri="{C3380CC4-5D6E-409C-BE32-E72D297353CC}">
              <c16:uniqueId val="{00000000-3D1B-8A4A-B551-34FB59BB6B37}"/>
            </c:ext>
          </c:extLst>
        </c:ser>
        <c:ser>
          <c:idx val="1"/>
          <c:order val="1"/>
          <c:tx>
            <c:strRef>
              <c:f>Sheet2!$A$367</c:f>
              <c:strCache>
                <c:ptCount val="1"/>
                <c:pt idx="0">
                  <c:v>FY16</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Sheet2!$B$365:$E$365</c:f>
              <c:strCache>
                <c:ptCount val="4"/>
                <c:pt idx="0">
                  <c:v>Q1</c:v>
                </c:pt>
                <c:pt idx="1">
                  <c:v>Q2</c:v>
                </c:pt>
                <c:pt idx="2">
                  <c:v>Q3</c:v>
                </c:pt>
                <c:pt idx="3">
                  <c:v>Q4</c:v>
                </c:pt>
              </c:strCache>
            </c:strRef>
          </c:cat>
          <c:val>
            <c:numRef>
              <c:f>Sheet2!$B$367:$E$367</c:f>
              <c:numCache>
                <c:formatCode>0</c:formatCode>
                <c:ptCount val="4"/>
                <c:pt idx="0" formatCode="General">
                  <c:v>1193456</c:v>
                </c:pt>
                <c:pt idx="1">
                  <c:v>2506569.9</c:v>
                </c:pt>
                <c:pt idx="2">
                  <c:v>4183617.35</c:v>
                </c:pt>
                <c:pt idx="3">
                  <c:v>5969080.0099999998</c:v>
                </c:pt>
              </c:numCache>
            </c:numRef>
          </c:val>
          <c:smooth val="0"/>
          <c:extLst>
            <c:ext xmlns:c16="http://schemas.microsoft.com/office/drawing/2014/chart" uri="{C3380CC4-5D6E-409C-BE32-E72D297353CC}">
              <c16:uniqueId val="{00000001-3D1B-8A4A-B551-34FB59BB6B37}"/>
            </c:ext>
          </c:extLst>
        </c:ser>
        <c:ser>
          <c:idx val="2"/>
          <c:order val="2"/>
          <c:tx>
            <c:strRef>
              <c:f>Sheet2!$A$368</c:f>
              <c:strCache>
                <c:ptCount val="1"/>
                <c:pt idx="0">
                  <c:v>FY17</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Sheet2!$B$365:$E$365</c:f>
              <c:strCache>
                <c:ptCount val="4"/>
                <c:pt idx="0">
                  <c:v>Q1</c:v>
                </c:pt>
                <c:pt idx="1">
                  <c:v>Q2</c:v>
                </c:pt>
                <c:pt idx="2">
                  <c:v>Q3</c:v>
                </c:pt>
                <c:pt idx="3">
                  <c:v>Q4</c:v>
                </c:pt>
              </c:strCache>
            </c:strRef>
          </c:cat>
          <c:val>
            <c:numRef>
              <c:f>Sheet2!$B$368:$E$368</c:f>
              <c:numCache>
                <c:formatCode>0</c:formatCode>
                <c:ptCount val="4"/>
                <c:pt idx="0" formatCode="General">
                  <c:v>1234567</c:v>
                </c:pt>
                <c:pt idx="1">
                  <c:v>2757226.8899999997</c:v>
                </c:pt>
                <c:pt idx="2">
                  <c:v>5062176.9934999999</c:v>
                </c:pt>
                <c:pt idx="3">
                  <c:v>7580731.6126999995</c:v>
                </c:pt>
              </c:numCache>
            </c:numRef>
          </c:val>
          <c:smooth val="0"/>
          <c:extLst>
            <c:ext xmlns:c16="http://schemas.microsoft.com/office/drawing/2014/chart" uri="{C3380CC4-5D6E-409C-BE32-E72D297353CC}">
              <c16:uniqueId val="{00000002-3D1B-8A4A-B551-34FB59BB6B37}"/>
            </c:ext>
          </c:extLst>
        </c:ser>
        <c:ser>
          <c:idx val="3"/>
          <c:order val="3"/>
          <c:tx>
            <c:strRef>
              <c:f>Sheet2!$A$369</c:f>
              <c:strCache>
                <c:ptCount val="1"/>
                <c:pt idx="0">
                  <c:v>FY18</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strRef>
              <c:f>Sheet2!$B$365:$E$365</c:f>
              <c:strCache>
                <c:ptCount val="4"/>
                <c:pt idx="0">
                  <c:v>Q1</c:v>
                </c:pt>
                <c:pt idx="1">
                  <c:v>Q2</c:v>
                </c:pt>
                <c:pt idx="2">
                  <c:v>Q3</c:v>
                </c:pt>
                <c:pt idx="3">
                  <c:v>Q4</c:v>
                </c:pt>
              </c:strCache>
            </c:strRef>
          </c:cat>
          <c:val>
            <c:numRef>
              <c:f>Sheet2!$B$369:$E$369</c:f>
              <c:numCache>
                <c:formatCode>0</c:formatCode>
                <c:ptCount val="4"/>
                <c:pt idx="0" formatCode="General">
                  <c:v>1289045</c:v>
                </c:pt>
                <c:pt idx="1">
                  <c:v>3032949.5789999994</c:v>
                </c:pt>
                <c:pt idx="2">
                  <c:v>6125234.1621349994</c:v>
                </c:pt>
                <c:pt idx="3">
                  <c:v>9627529.1481289994</c:v>
                </c:pt>
              </c:numCache>
            </c:numRef>
          </c:val>
          <c:smooth val="0"/>
          <c:extLst>
            <c:ext xmlns:c16="http://schemas.microsoft.com/office/drawing/2014/chart" uri="{C3380CC4-5D6E-409C-BE32-E72D297353CC}">
              <c16:uniqueId val="{00000003-3D1B-8A4A-B551-34FB59BB6B37}"/>
            </c:ext>
          </c:extLst>
        </c:ser>
        <c:ser>
          <c:idx val="4"/>
          <c:order val="4"/>
          <c:tx>
            <c:strRef>
              <c:f>Sheet2!$A$370</c:f>
              <c:strCache>
                <c:ptCount val="1"/>
                <c:pt idx="0">
                  <c:v>FY19</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cat>
            <c:strRef>
              <c:f>Sheet2!$B$365:$E$365</c:f>
              <c:strCache>
                <c:ptCount val="4"/>
                <c:pt idx="0">
                  <c:v>Q1</c:v>
                </c:pt>
                <c:pt idx="1">
                  <c:v>Q2</c:v>
                </c:pt>
                <c:pt idx="2">
                  <c:v>Q3</c:v>
                </c:pt>
                <c:pt idx="3">
                  <c:v>Q4</c:v>
                </c:pt>
              </c:strCache>
            </c:strRef>
          </c:cat>
          <c:val>
            <c:numRef>
              <c:f>Sheet2!$B$370:$E$370</c:f>
              <c:numCache>
                <c:formatCode>0</c:formatCode>
                <c:ptCount val="4"/>
                <c:pt idx="0" formatCode="General">
                  <c:v>1345678</c:v>
                </c:pt>
                <c:pt idx="1">
                  <c:v>3336244.5368999992</c:v>
                </c:pt>
                <c:pt idx="2">
                  <c:v>7411533.3361833487</c:v>
                </c:pt>
                <c:pt idx="3">
                  <c:v>12226962.01812383</c:v>
                </c:pt>
              </c:numCache>
            </c:numRef>
          </c:val>
          <c:smooth val="0"/>
          <c:extLst>
            <c:ext xmlns:c16="http://schemas.microsoft.com/office/drawing/2014/chart" uri="{C3380CC4-5D6E-409C-BE32-E72D297353CC}">
              <c16:uniqueId val="{00000004-3D1B-8A4A-B551-34FB59BB6B37}"/>
            </c:ext>
          </c:extLst>
        </c:ser>
        <c:dLbls>
          <c:showLegendKey val="0"/>
          <c:showVal val="0"/>
          <c:showCatName val="0"/>
          <c:showSerName val="0"/>
          <c:showPercent val="0"/>
          <c:showBubbleSize val="0"/>
        </c:dLbls>
        <c:marker val="1"/>
        <c:smooth val="0"/>
        <c:axId val="1754886448"/>
        <c:axId val="1754888096"/>
      </c:lineChart>
      <c:catAx>
        <c:axId val="1754886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54888096"/>
        <c:crosses val="autoZero"/>
        <c:auto val="1"/>
        <c:lblAlgn val="ctr"/>
        <c:lblOffset val="100"/>
        <c:noMultiLvlLbl val="0"/>
      </c:catAx>
      <c:valAx>
        <c:axId val="17548880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54886448"/>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cked"/>
        <c:varyColors val="0"/>
        <c:ser>
          <c:idx val="0"/>
          <c:order val="0"/>
          <c:tx>
            <c:strRef>
              <c:f>Sheet2!$A$391</c:f>
              <c:strCache>
                <c:ptCount val="1"/>
                <c:pt idx="0">
                  <c:v>USA</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multiLvlStrRef>
              <c:f>Sheet2!$B$389:$I$390</c:f>
              <c:multiLvlStrCache>
                <c:ptCount val="8"/>
                <c:lvl>
                  <c:pt idx="0">
                    <c:v>Q1</c:v>
                  </c:pt>
                  <c:pt idx="1">
                    <c:v>Q2</c:v>
                  </c:pt>
                  <c:pt idx="2">
                    <c:v>Q3</c:v>
                  </c:pt>
                  <c:pt idx="3">
                    <c:v>Q4</c:v>
                  </c:pt>
                  <c:pt idx="4">
                    <c:v>Q1</c:v>
                  </c:pt>
                  <c:pt idx="5">
                    <c:v>Q2</c:v>
                  </c:pt>
                  <c:pt idx="6">
                    <c:v>Q3</c:v>
                  </c:pt>
                  <c:pt idx="7">
                    <c:v>Q4</c:v>
                  </c:pt>
                </c:lvl>
                <c:lvl>
                  <c:pt idx="0">
                    <c:v>FY2018</c:v>
                  </c:pt>
                  <c:pt idx="4">
                    <c:v>FY 2019</c:v>
                  </c:pt>
                </c:lvl>
              </c:multiLvlStrCache>
            </c:multiLvlStrRef>
          </c:cat>
          <c:val>
            <c:numRef>
              <c:f>Sheet2!$B$391:$I$391</c:f>
              <c:numCache>
                <c:formatCode>_([$$-409]* #,##0_);_([$$-409]* \(#,##0\);_([$$-409]* "-"??_);_(@_)</c:formatCode>
                <c:ptCount val="8"/>
                <c:pt idx="0">
                  <c:v>872378</c:v>
                </c:pt>
                <c:pt idx="1">
                  <c:v>782356</c:v>
                </c:pt>
                <c:pt idx="2">
                  <c:v>964114</c:v>
                </c:pt>
                <c:pt idx="3">
                  <c:v>946064</c:v>
                </c:pt>
                <c:pt idx="4">
                  <c:v>1072812</c:v>
                </c:pt>
                <c:pt idx="5">
                  <c:v>1096222</c:v>
                </c:pt>
                <c:pt idx="6">
                  <c:v>1541505</c:v>
                </c:pt>
                <c:pt idx="7">
                  <c:v>1321005</c:v>
                </c:pt>
              </c:numCache>
            </c:numRef>
          </c:val>
          <c:smooth val="0"/>
          <c:extLst>
            <c:ext xmlns:c16="http://schemas.microsoft.com/office/drawing/2014/chart" uri="{C3380CC4-5D6E-409C-BE32-E72D297353CC}">
              <c16:uniqueId val="{00000000-6A9C-DF4A-923B-1D261E7EEEF9}"/>
            </c:ext>
          </c:extLst>
        </c:ser>
        <c:ser>
          <c:idx val="1"/>
          <c:order val="1"/>
          <c:tx>
            <c:strRef>
              <c:f>Sheet2!$A$392</c:f>
              <c:strCache>
                <c:ptCount val="1"/>
                <c:pt idx="0">
                  <c:v>Salesman 1</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multiLvlStrRef>
              <c:f>Sheet2!$B$389:$I$390</c:f>
              <c:multiLvlStrCache>
                <c:ptCount val="8"/>
                <c:lvl>
                  <c:pt idx="0">
                    <c:v>Q1</c:v>
                  </c:pt>
                  <c:pt idx="1">
                    <c:v>Q2</c:v>
                  </c:pt>
                  <c:pt idx="2">
                    <c:v>Q3</c:v>
                  </c:pt>
                  <c:pt idx="3">
                    <c:v>Q4</c:v>
                  </c:pt>
                  <c:pt idx="4">
                    <c:v>Q1</c:v>
                  </c:pt>
                  <c:pt idx="5">
                    <c:v>Q2</c:v>
                  </c:pt>
                  <c:pt idx="6">
                    <c:v>Q3</c:v>
                  </c:pt>
                  <c:pt idx="7">
                    <c:v>Q4</c:v>
                  </c:pt>
                </c:lvl>
                <c:lvl>
                  <c:pt idx="0">
                    <c:v>FY2018</c:v>
                  </c:pt>
                  <c:pt idx="4">
                    <c:v>FY 2019</c:v>
                  </c:pt>
                </c:lvl>
              </c:multiLvlStrCache>
            </c:multiLvlStrRef>
          </c:cat>
          <c:val>
            <c:numRef>
              <c:f>Sheet2!$B$392:$I$392</c:f>
              <c:numCache>
                <c:formatCode>_([$$-409]* #,##0_);_([$$-409]* \(#,##0\);_([$$-409]* "-"??_);_(@_)</c:formatCode>
                <c:ptCount val="8"/>
                <c:pt idx="0">
                  <c:v>664401</c:v>
                </c:pt>
                <c:pt idx="1">
                  <c:v>534033</c:v>
                </c:pt>
                <c:pt idx="2">
                  <c:v>596610</c:v>
                </c:pt>
                <c:pt idx="3">
                  <c:v>548816</c:v>
                </c:pt>
                <c:pt idx="4">
                  <c:v>517988</c:v>
                </c:pt>
                <c:pt idx="5">
                  <c:v>540621</c:v>
                </c:pt>
                <c:pt idx="6">
                  <c:v>447033</c:v>
                </c:pt>
                <c:pt idx="7">
                  <c:v>507238</c:v>
                </c:pt>
              </c:numCache>
            </c:numRef>
          </c:val>
          <c:smooth val="0"/>
          <c:extLst>
            <c:ext xmlns:c16="http://schemas.microsoft.com/office/drawing/2014/chart" uri="{C3380CC4-5D6E-409C-BE32-E72D297353CC}">
              <c16:uniqueId val="{00000001-6A9C-DF4A-923B-1D261E7EEEF9}"/>
            </c:ext>
          </c:extLst>
        </c:ser>
        <c:ser>
          <c:idx val="2"/>
          <c:order val="2"/>
          <c:tx>
            <c:strRef>
              <c:f>Sheet2!$A$393</c:f>
              <c:strCache>
                <c:ptCount val="1"/>
                <c:pt idx="0">
                  <c:v>Salesman 2</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multiLvlStrRef>
              <c:f>Sheet2!$B$389:$I$390</c:f>
              <c:multiLvlStrCache>
                <c:ptCount val="8"/>
                <c:lvl>
                  <c:pt idx="0">
                    <c:v>Q1</c:v>
                  </c:pt>
                  <c:pt idx="1">
                    <c:v>Q2</c:v>
                  </c:pt>
                  <c:pt idx="2">
                    <c:v>Q3</c:v>
                  </c:pt>
                  <c:pt idx="3">
                    <c:v>Q4</c:v>
                  </c:pt>
                  <c:pt idx="4">
                    <c:v>Q1</c:v>
                  </c:pt>
                  <c:pt idx="5">
                    <c:v>Q2</c:v>
                  </c:pt>
                  <c:pt idx="6">
                    <c:v>Q3</c:v>
                  </c:pt>
                  <c:pt idx="7">
                    <c:v>Q4</c:v>
                  </c:pt>
                </c:lvl>
                <c:lvl>
                  <c:pt idx="0">
                    <c:v>FY2018</c:v>
                  </c:pt>
                  <c:pt idx="4">
                    <c:v>FY 2019</c:v>
                  </c:pt>
                </c:lvl>
              </c:multiLvlStrCache>
            </c:multiLvlStrRef>
          </c:cat>
          <c:val>
            <c:numRef>
              <c:f>Sheet2!$B$393:$I$393</c:f>
              <c:numCache>
                <c:formatCode>_([$$-409]* #,##0_);_([$$-409]* \(#,##0\);_([$$-409]* "-"??_);_(@_)</c:formatCode>
                <c:ptCount val="8"/>
                <c:pt idx="0">
                  <c:v>0</c:v>
                </c:pt>
                <c:pt idx="1">
                  <c:v>0</c:v>
                </c:pt>
                <c:pt idx="2">
                  <c:v>0</c:v>
                </c:pt>
                <c:pt idx="3">
                  <c:v>0</c:v>
                </c:pt>
                <c:pt idx="4">
                  <c:v>136355</c:v>
                </c:pt>
                <c:pt idx="5">
                  <c:v>218398</c:v>
                </c:pt>
                <c:pt idx="6">
                  <c:v>645550</c:v>
                </c:pt>
                <c:pt idx="7">
                  <c:v>323867</c:v>
                </c:pt>
              </c:numCache>
            </c:numRef>
          </c:val>
          <c:smooth val="0"/>
          <c:extLst>
            <c:ext xmlns:c16="http://schemas.microsoft.com/office/drawing/2014/chart" uri="{C3380CC4-5D6E-409C-BE32-E72D297353CC}">
              <c16:uniqueId val="{00000002-6A9C-DF4A-923B-1D261E7EEEF9}"/>
            </c:ext>
          </c:extLst>
        </c:ser>
        <c:ser>
          <c:idx val="3"/>
          <c:order val="3"/>
          <c:tx>
            <c:strRef>
              <c:f>Sheet2!$A$394</c:f>
              <c:strCache>
                <c:ptCount val="1"/>
                <c:pt idx="0">
                  <c:v>GEC</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multiLvlStrRef>
              <c:f>Sheet2!$B$389:$I$390</c:f>
              <c:multiLvlStrCache>
                <c:ptCount val="8"/>
                <c:lvl>
                  <c:pt idx="0">
                    <c:v>Q1</c:v>
                  </c:pt>
                  <c:pt idx="1">
                    <c:v>Q2</c:v>
                  </c:pt>
                  <c:pt idx="2">
                    <c:v>Q3</c:v>
                  </c:pt>
                  <c:pt idx="3">
                    <c:v>Q4</c:v>
                  </c:pt>
                  <c:pt idx="4">
                    <c:v>Q1</c:v>
                  </c:pt>
                  <c:pt idx="5">
                    <c:v>Q2</c:v>
                  </c:pt>
                  <c:pt idx="6">
                    <c:v>Q3</c:v>
                  </c:pt>
                  <c:pt idx="7">
                    <c:v>Q4</c:v>
                  </c:pt>
                </c:lvl>
                <c:lvl>
                  <c:pt idx="0">
                    <c:v>FY2018</c:v>
                  </c:pt>
                  <c:pt idx="4">
                    <c:v>FY 2019</c:v>
                  </c:pt>
                </c:lvl>
              </c:multiLvlStrCache>
            </c:multiLvlStrRef>
          </c:cat>
          <c:val>
            <c:numRef>
              <c:f>Sheet2!$B$394:$I$394</c:f>
              <c:numCache>
                <c:formatCode>_([$$-409]* #,##0_);_([$$-409]* \(#,##0\);_([$$-409]* "-"??_);_(@_)</c:formatCode>
                <c:ptCount val="8"/>
                <c:pt idx="0">
                  <c:v>0</c:v>
                </c:pt>
                <c:pt idx="1">
                  <c:v>31225</c:v>
                </c:pt>
                <c:pt idx="2">
                  <c:v>102414</c:v>
                </c:pt>
                <c:pt idx="3">
                  <c:v>165195</c:v>
                </c:pt>
                <c:pt idx="4">
                  <c:v>139770</c:v>
                </c:pt>
                <c:pt idx="5">
                  <c:v>132775</c:v>
                </c:pt>
                <c:pt idx="6">
                  <c:v>160194</c:v>
                </c:pt>
                <c:pt idx="7">
                  <c:v>186168</c:v>
                </c:pt>
              </c:numCache>
            </c:numRef>
          </c:val>
          <c:smooth val="0"/>
          <c:extLst>
            <c:ext xmlns:c16="http://schemas.microsoft.com/office/drawing/2014/chart" uri="{C3380CC4-5D6E-409C-BE32-E72D297353CC}">
              <c16:uniqueId val="{00000003-6A9C-DF4A-923B-1D261E7EEEF9}"/>
            </c:ext>
          </c:extLst>
        </c:ser>
        <c:ser>
          <c:idx val="4"/>
          <c:order val="4"/>
          <c:tx>
            <c:strRef>
              <c:f>Sheet2!$A$395</c:f>
              <c:strCache>
                <c:ptCount val="1"/>
                <c:pt idx="0">
                  <c:v>Internal</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cat>
            <c:multiLvlStrRef>
              <c:f>Sheet2!$B$389:$I$390</c:f>
              <c:multiLvlStrCache>
                <c:ptCount val="8"/>
                <c:lvl>
                  <c:pt idx="0">
                    <c:v>Q1</c:v>
                  </c:pt>
                  <c:pt idx="1">
                    <c:v>Q2</c:v>
                  </c:pt>
                  <c:pt idx="2">
                    <c:v>Q3</c:v>
                  </c:pt>
                  <c:pt idx="3">
                    <c:v>Q4</c:v>
                  </c:pt>
                  <c:pt idx="4">
                    <c:v>Q1</c:v>
                  </c:pt>
                  <c:pt idx="5">
                    <c:v>Q2</c:v>
                  </c:pt>
                  <c:pt idx="6">
                    <c:v>Q3</c:v>
                  </c:pt>
                  <c:pt idx="7">
                    <c:v>Q4</c:v>
                  </c:pt>
                </c:lvl>
                <c:lvl>
                  <c:pt idx="0">
                    <c:v>FY2018</c:v>
                  </c:pt>
                  <c:pt idx="4">
                    <c:v>FY 2019</c:v>
                  </c:pt>
                </c:lvl>
              </c:multiLvlStrCache>
            </c:multiLvlStrRef>
          </c:cat>
          <c:val>
            <c:numRef>
              <c:f>Sheet2!$B$395:$I$395</c:f>
              <c:numCache>
                <c:formatCode>_([$$-409]* #,##0_);_([$$-409]* \(#,##0\);_([$$-409]* "-"??_);_(@_)</c:formatCode>
                <c:ptCount val="8"/>
                <c:pt idx="0">
                  <c:v>207977</c:v>
                </c:pt>
                <c:pt idx="1">
                  <c:v>217098</c:v>
                </c:pt>
                <c:pt idx="2">
                  <c:v>265090</c:v>
                </c:pt>
                <c:pt idx="3">
                  <c:v>232053</c:v>
                </c:pt>
                <c:pt idx="4">
                  <c:v>278699</c:v>
                </c:pt>
                <c:pt idx="5">
                  <c:v>204428</c:v>
                </c:pt>
                <c:pt idx="6">
                  <c:v>288728</c:v>
                </c:pt>
                <c:pt idx="7">
                  <c:v>303732</c:v>
                </c:pt>
              </c:numCache>
            </c:numRef>
          </c:val>
          <c:smooth val="0"/>
          <c:extLst>
            <c:ext xmlns:c16="http://schemas.microsoft.com/office/drawing/2014/chart" uri="{C3380CC4-5D6E-409C-BE32-E72D297353CC}">
              <c16:uniqueId val="{00000004-6A9C-DF4A-923B-1D261E7EEEF9}"/>
            </c:ext>
          </c:extLst>
        </c:ser>
        <c:dLbls>
          <c:showLegendKey val="0"/>
          <c:showVal val="0"/>
          <c:showCatName val="0"/>
          <c:showSerName val="0"/>
          <c:showPercent val="0"/>
          <c:showBubbleSize val="0"/>
        </c:dLbls>
        <c:marker val="1"/>
        <c:smooth val="0"/>
        <c:axId val="1900570800"/>
        <c:axId val="2006427184"/>
      </c:lineChart>
      <c:catAx>
        <c:axId val="19005708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06427184"/>
        <c:crosses val="autoZero"/>
        <c:auto val="1"/>
        <c:lblAlgn val="ctr"/>
        <c:lblOffset val="100"/>
        <c:noMultiLvlLbl val="0"/>
      </c:catAx>
      <c:valAx>
        <c:axId val="2006427184"/>
        <c:scaling>
          <c:orientation val="minMax"/>
        </c:scaling>
        <c:delete val="0"/>
        <c:axPos val="l"/>
        <c:majorGridlines>
          <c:spPr>
            <a:ln w="9525" cap="flat" cmpd="sng" algn="ctr">
              <a:solidFill>
                <a:schemeClr val="tx1">
                  <a:lumMod val="15000"/>
                  <a:lumOff val="85000"/>
                </a:schemeClr>
              </a:solidFill>
              <a:round/>
            </a:ln>
            <a:effectLst/>
          </c:spPr>
        </c:majorGridlines>
        <c:title>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409]* #,##0_);_([$$-409]* \(#,##0\);_([$$-409]*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00570800"/>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cked"/>
        <c:varyColors val="0"/>
        <c:ser>
          <c:idx val="0"/>
          <c:order val="0"/>
          <c:tx>
            <c:strRef>
              <c:f>Sheet1!$C$233</c:f>
              <c:strCache>
                <c:ptCount val="1"/>
                <c:pt idx="0">
                  <c:v>USA</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Sheet1!$D$228:$N$229</c:f>
              <c:multiLvlStrCache>
                <c:ptCount val="11"/>
                <c:lvl>
                  <c:pt idx="0">
                    <c:v>Q1</c:v>
                  </c:pt>
                  <c:pt idx="1">
                    <c:v>Q2</c:v>
                  </c:pt>
                  <c:pt idx="2">
                    <c:v>Q3</c:v>
                  </c:pt>
                  <c:pt idx="3">
                    <c:v>Q4</c:v>
                  </c:pt>
                  <c:pt idx="4">
                    <c:v>Q1</c:v>
                  </c:pt>
                  <c:pt idx="5">
                    <c:v>Q2</c:v>
                  </c:pt>
                  <c:pt idx="6">
                    <c:v>Q3</c:v>
                  </c:pt>
                  <c:pt idx="7">
                    <c:v>Q4</c:v>
                  </c:pt>
                  <c:pt idx="8">
                    <c:v>Q1</c:v>
                  </c:pt>
                  <c:pt idx="9">
                    <c:v>Q2</c:v>
                  </c:pt>
                  <c:pt idx="10">
                    <c:v>Q3</c:v>
                  </c:pt>
                </c:lvl>
                <c:lvl>
                  <c:pt idx="0">
                    <c:v>2018</c:v>
                  </c:pt>
                  <c:pt idx="4">
                    <c:v>2019</c:v>
                  </c:pt>
                  <c:pt idx="8">
                    <c:v>2020</c:v>
                  </c:pt>
                </c:lvl>
              </c:multiLvlStrCache>
            </c:multiLvlStrRef>
          </c:cat>
          <c:val>
            <c:numRef>
              <c:f>Sheet1!$D$233:$N$233</c:f>
              <c:numCache>
                <c:formatCode>General</c:formatCode>
                <c:ptCount val="11"/>
                <c:pt idx="0">
                  <c:v>5000</c:v>
                </c:pt>
                <c:pt idx="1">
                  <c:v>4600</c:v>
                </c:pt>
                <c:pt idx="2">
                  <c:v>5600</c:v>
                </c:pt>
                <c:pt idx="3">
                  <c:v>7000</c:v>
                </c:pt>
                <c:pt idx="4">
                  <c:v>7620</c:v>
                </c:pt>
                <c:pt idx="5">
                  <c:v>8700</c:v>
                </c:pt>
                <c:pt idx="6">
                  <c:v>7140</c:v>
                </c:pt>
                <c:pt idx="7">
                  <c:v>5880</c:v>
                </c:pt>
                <c:pt idx="8">
                  <c:v>5130</c:v>
                </c:pt>
                <c:pt idx="9">
                  <c:v>6460</c:v>
                </c:pt>
                <c:pt idx="10">
                  <c:v>8900</c:v>
                </c:pt>
              </c:numCache>
            </c:numRef>
          </c:val>
          <c:smooth val="0"/>
          <c:extLst>
            <c:ext xmlns:c16="http://schemas.microsoft.com/office/drawing/2014/chart" uri="{C3380CC4-5D6E-409C-BE32-E72D297353CC}">
              <c16:uniqueId val="{00000002-29DF-1E4F-B10E-BCAA7D5CE4AC}"/>
            </c:ext>
          </c:extLst>
        </c:ser>
        <c:ser>
          <c:idx val="1"/>
          <c:order val="1"/>
          <c:tx>
            <c:strRef>
              <c:f>Sheet1!$C$234</c:f>
              <c:strCache>
                <c:ptCount val="1"/>
                <c:pt idx="0">
                  <c:v>Europe</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multiLvlStrRef>
              <c:f>Sheet1!$D$228:$N$229</c:f>
              <c:multiLvlStrCache>
                <c:ptCount val="11"/>
                <c:lvl>
                  <c:pt idx="0">
                    <c:v>Q1</c:v>
                  </c:pt>
                  <c:pt idx="1">
                    <c:v>Q2</c:v>
                  </c:pt>
                  <c:pt idx="2">
                    <c:v>Q3</c:v>
                  </c:pt>
                  <c:pt idx="3">
                    <c:v>Q4</c:v>
                  </c:pt>
                  <c:pt idx="4">
                    <c:v>Q1</c:v>
                  </c:pt>
                  <c:pt idx="5">
                    <c:v>Q2</c:v>
                  </c:pt>
                  <c:pt idx="6">
                    <c:v>Q3</c:v>
                  </c:pt>
                  <c:pt idx="7">
                    <c:v>Q4</c:v>
                  </c:pt>
                  <c:pt idx="8">
                    <c:v>Q1</c:v>
                  </c:pt>
                  <c:pt idx="9">
                    <c:v>Q2</c:v>
                  </c:pt>
                  <c:pt idx="10">
                    <c:v>Q3</c:v>
                  </c:pt>
                </c:lvl>
                <c:lvl>
                  <c:pt idx="0">
                    <c:v>2018</c:v>
                  </c:pt>
                  <c:pt idx="4">
                    <c:v>2019</c:v>
                  </c:pt>
                  <c:pt idx="8">
                    <c:v>2020</c:v>
                  </c:pt>
                </c:lvl>
              </c:multiLvlStrCache>
            </c:multiLvlStrRef>
          </c:cat>
          <c:val>
            <c:numRef>
              <c:f>Sheet1!$D$234:$N$234</c:f>
              <c:numCache>
                <c:formatCode>General</c:formatCode>
                <c:ptCount val="11"/>
                <c:pt idx="0">
                  <c:v>4199</c:v>
                </c:pt>
                <c:pt idx="1">
                  <c:v>5877</c:v>
                </c:pt>
                <c:pt idx="2">
                  <c:v>9670</c:v>
                </c:pt>
                <c:pt idx="3">
                  <c:v>6870</c:v>
                </c:pt>
                <c:pt idx="4">
                  <c:v>5071</c:v>
                </c:pt>
                <c:pt idx="5">
                  <c:v>5846</c:v>
                </c:pt>
                <c:pt idx="6">
                  <c:v>4648</c:v>
                </c:pt>
                <c:pt idx="7">
                  <c:v>3908</c:v>
                </c:pt>
                <c:pt idx="8">
                  <c:v>3346</c:v>
                </c:pt>
                <c:pt idx="9">
                  <c:v>5049</c:v>
                </c:pt>
                <c:pt idx="10">
                  <c:v>4299</c:v>
                </c:pt>
              </c:numCache>
            </c:numRef>
          </c:val>
          <c:smooth val="0"/>
          <c:extLst>
            <c:ext xmlns:c16="http://schemas.microsoft.com/office/drawing/2014/chart" uri="{C3380CC4-5D6E-409C-BE32-E72D297353CC}">
              <c16:uniqueId val="{00000000-29DF-1E4F-B10E-BCAA7D5CE4AC}"/>
            </c:ext>
          </c:extLst>
        </c:ser>
        <c:ser>
          <c:idx val="3"/>
          <c:order val="3"/>
          <c:tx>
            <c:strRef>
              <c:f>Sheet1!$C$236</c:f>
              <c:strCache>
                <c:ptCount val="1"/>
                <c:pt idx="0">
                  <c:v>Total</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Sheet1!$D$228:$N$229</c:f>
              <c:multiLvlStrCache>
                <c:ptCount val="11"/>
                <c:lvl>
                  <c:pt idx="0">
                    <c:v>Q1</c:v>
                  </c:pt>
                  <c:pt idx="1">
                    <c:v>Q2</c:v>
                  </c:pt>
                  <c:pt idx="2">
                    <c:v>Q3</c:v>
                  </c:pt>
                  <c:pt idx="3">
                    <c:v>Q4</c:v>
                  </c:pt>
                  <c:pt idx="4">
                    <c:v>Q1</c:v>
                  </c:pt>
                  <c:pt idx="5">
                    <c:v>Q2</c:v>
                  </c:pt>
                  <c:pt idx="6">
                    <c:v>Q3</c:v>
                  </c:pt>
                  <c:pt idx="7">
                    <c:v>Q4</c:v>
                  </c:pt>
                  <c:pt idx="8">
                    <c:v>Q1</c:v>
                  </c:pt>
                  <c:pt idx="9">
                    <c:v>Q2</c:v>
                  </c:pt>
                  <c:pt idx="10">
                    <c:v>Q3</c:v>
                  </c:pt>
                </c:lvl>
                <c:lvl>
                  <c:pt idx="0">
                    <c:v>2018</c:v>
                  </c:pt>
                  <c:pt idx="4">
                    <c:v>2019</c:v>
                  </c:pt>
                  <c:pt idx="8">
                    <c:v>2020</c:v>
                  </c:pt>
                </c:lvl>
              </c:multiLvlStrCache>
            </c:multiLvlStrRef>
          </c:cat>
          <c:val>
            <c:numRef>
              <c:f>Sheet1!$D$236:$N$236</c:f>
              <c:numCache>
                <c:formatCode>General</c:formatCode>
                <c:ptCount val="11"/>
                <c:pt idx="0">
                  <c:v>9200</c:v>
                </c:pt>
                <c:pt idx="1">
                  <c:v>10500</c:v>
                </c:pt>
                <c:pt idx="2">
                  <c:v>15300</c:v>
                </c:pt>
                <c:pt idx="3">
                  <c:v>13960</c:v>
                </c:pt>
                <c:pt idx="4">
                  <c:v>12700</c:v>
                </c:pt>
                <c:pt idx="5">
                  <c:v>14550</c:v>
                </c:pt>
                <c:pt idx="6">
                  <c:v>11800</c:v>
                </c:pt>
                <c:pt idx="7">
                  <c:v>9800</c:v>
                </c:pt>
                <c:pt idx="8">
                  <c:v>8500</c:v>
                </c:pt>
                <c:pt idx="9">
                  <c:v>11600</c:v>
                </c:pt>
                <c:pt idx="10">
                  <c:v>13300</c:v>
                </c:pt>
              </c:numCache>
            </c:numRef>
          </c:val>
          <c:smooth val="0"/>
          <c:extLst>
            <c:ext xmlns:c16="http://schemas.microsoft.com/office/drawing/2014/chart" uri="{C3380CC4-5D6E-409C-BE32-E72D297353CC}">
              <c16:uniqueId val="{00000001-29DF-1E4F-B10E-BCAA7D5CE4AC}"/>
            </c:ext>
          </c:extLst>
        </c:ser>
        <c:dLbls>
          <c:showLegendKey val="0"/>
          <c:showVal val="0"/>
          <c:showCatName val="0"/>
          <c:showSerName val="0"/>
          <c:showPercent val="0"/>
          <c:showBubbleSize val="0"/>
        </c:dLbls>
        <c:marker val="1"/>
        <c:smooth val="0"/>
        <c:axId val="122160703"/>
        <c:axId val="122162351"/>
      </c:lineChart>
      <c:lineChart>
        <c:grouping val="stacked"/>
        <c:varyColors val="0"/>
        <c:ser>
          <c:idx val="2"/>
          <c:order val="2"/>
          <c:tx>
            <c:strRef>
              <c:f>Sheet1!$C$235</c:f>
              <c:strCache>
                <c:ptCount val="1"/>
                <c:pt idx="0">
                  <c:v>APAC</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Sheet1!$D$228:$N$229</c:f>
              <c:multiLvlStrCache>
                <c:ptCount val="11"/>
                <c:lvl>
                  <c:pt idx="0">
                    <c:v>Q1</c:v>
                  </c:pt>
                  <c:pt idx="1">
                    <c:v>Q2</c:v>
                  </c:pt>
                  <c:pt idx="2">
                    <c:v>Q3</c:v>
                  </c:pt>
                  <c:pt idx="3">
                    <c:v>Q4</c:v>
                  </c:pt>
                  <c:pt idx="4">
                    <c:v>Q1</c:v>
                  </c:pt>
                  <c:pt idx="5">
                    <c:v>Q2</c:v>
                  </c:pt>
                  <c:pt idx="6">
                    <c:v>Q3</c:v>
                  </c:pt>
                  <c:pt idx="7">
                    <c:v>Q4</c:v>
                  </c:pt>
                  <c:pt idx="8">
                    <c:v>Q1</c:v>
                  </c:pt>
                  <c:pt idx="9">
                    <c:v>Q2</c:v>
                  </c:pt>
                  <c:pt idx="10">
                    <c:v>Q3</c:v>
                  </c:pt>
                </c:lvl>
                <c:lvl>
                  <c:pt idx="0">
                    <c:v>2018</c:v>
                  </c:pt>
                  <c:pt idx="4">
                    <c:v>2019</c:v>
                  </c:pt>
                  <c:pt idx="8">
                    <c:v>2020</c:v>
                  </c:pt>
                </c:lvl>
              </c:multiLvlStrCache>
            </c:multiLvlStrRef>
          </c:cat>
          <c:val>
            <c:numRef>
              <c:f>Sheet1!$D$235:$N$235</c:f>
              <c:numCache>
                <c:formatCode>General</c:formatCode>
                <c:ptCount val="11"/>
                <c:pt idx="0">
                  <c:v>1</c:v>
                </c:pt>
                <c:pt idx="1">
                  <c:v>23</c:v>
                </c:pt>
                <c:pt idx="2">
                  <c:v>30</c:v>
                </c:pt>
                <c:pt idx="3">
                  <c:v>90</c:v>
                </c:pt>
                <c:pt idx="4">
                  <c:v>9</c:v>
                </c:pt>
                <c:pt idx="5">
                  <c:v>4</c:v>
                </c:pt>
                <c:pt idx="6">
                  <c:v>12</c:v>
                </c:pt>
                <c:pt idx="7">
                  <c:v>12</c:v>
                </c:pt>
                <c:pt idx="8">
                  <c:v>24</c:v>
                </c:pt>
                <c:pt idx="9">
                  <c:v>91</c:v>
                </c:pt>
                <c:pt idx="10">
                  <c:v>101</c:v>
                </c:pt>
              </c:numCache>
            </c:numRef>
          </c:val>
          <c:smooth val="0"/>
          <c:extLst>
            <c:ext xmlns:c16="http://schemas.microsoft.com/office/drawing/2014/chart" uri="{C3380CC4-5D6E-409C-BE32-E72D297353CC}">
              <c16:uniqueId val="{00000003-29DF-1E4F-B10E-BCAA7D5CE4AC}"/>
            </c:ext>
          </c:extLst>
        </c:ser>
        <c:dLbls>
          <c:showLegendKey val="0"/>
          <c:showVal val="0"/>
          <c:showCatName val="0"/>
          <c:showSerName val="0"/>
          <c:showPercent val="0"/>
          <c:showBubbleSize val="0"/>
        </c:dLbls>
        <c:marker val="1"/>
        <c:smooth val="0"/>
        <c:axId val="885654400"/>
        <c:axId val="885952944"/>
      </c:lineChart>
      <c:catAx>
        <c:axId val="1221607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2162351"/>
        <c:crosses val="autoZero"/>
        <c:auto val="1"/>
        <c:lblAlgn val="ctr"/>
        <c:lblOffset val="100"/>
        <c:noMultiLvlLbl val="0"/>
      </c:catAx>
      <c:valAx>
        <c:axId val="122162351"/>
        <c:scaling>
          <c:orientation val="minMax"/>
          <c:max val="36000"/>
          <c:min val="1"/>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2160703"/>
        <c:crosses val="autoZero"/>
        <c:crossBetween val="between"/>
        <c:majorUnit val="5000"/>
        <c:minorUnit val="1000"/>
      </c:valAx>
      <c:valAx>
        <c:axId val="885952944"/>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85654400"/>
        <c:crosses val="max"/>
        <c:crossBetween val="between"/>
      </c:valAx>
      <c:catAx>
        <c:axId val="885654400"/>
        <c:scaling>
          <c:orientation val="minMax"/>
        </c:scaling>
        <c:delete val="1"/>
        <c:axPos val="b"/>
        <c:numFmt formatCode="General" sourceLinked="1"/>
        <c:majorTickMark val="out"/>
        <c:minorTickMark val="none"/>
        <c:tickLblPos val="nextTo"/>
        <c:crossAx val="885952944"/>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dirty="0"/>
              <a:t>SE1 Existing Vs New</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1"/>
          <c:order val="1"/>
          <c:tx>
            <c:strRef>
              <c:f>Sheet1!$C$181</c:f>
              <c:strCache>
                <c:ptCount val="1"/>
                <c:pt idx="0">
                  <c:v>New Customers</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Sheet1!$D$178:$N$179</c:f>
              <c:multiLvlStrCache>
                <c:ptCount val="11"/>
                <c:lvl>
                  <c:pt idx="0">
                    <c:v>Q1</c:v>
                  </c:pt>
                  <c:pt idx="1">
                    <c:v>Q2</c:v>
                  </c:pt>
                  <c:pt idx="2">
                    <c:v>Q3</c:v>
                  </c:pt>
                  <c:pt idx="3">
                    <c:v>Q4</c:v>
                  </c:pt>
                  <c:pt idx="4">
                    <c:v>Q1</c:v>
                  </c:pt>
                  <c:pt idx="5">
                    <c:v>Q2</c:v>
                  </c:pt>
                  <c:pt idx="6">
                    <c:v>Q3</c:v>
                  </c:pt>
                  <c:pt idx="7">
                    <c:v>Q4</c:v>
                  </c:pt>
                  <c:pt idx="8">
                    <c:v>Q1</c:v>
                  </c:pt>
                  <c:pt idx="9">
                    <c:v>Q2</c:v>
                  </c:pt>
                  <c:pt idx="10">
                    <c:v>Q3</c:v>
                  </c:pt>
                </c:lvl>
                <c:lvl>
                  <c:pt idx="0">
                    <c:v>2018</c:v>
                  </c:pt>
                  <c:pt idx="4">
                    <c:v>2019</c:v>
                  </c:pt>
                  <c:pt idx="8">
                    <c:v>2020</c:v>
                  </c:pt>
                </c:lvl>
              </c:multiLvlStrCache>
            </c:multiLvlStrRef>
          </c:cat>
          <c:val>
            <c:numRef>
              <c:f>Sheet1!$D$181:$N$181</c:f>
              <c:numCache>
                <c:formatCode>General</c:formatCode>
                <c:ptCount val="11"/>
                <c:pt idx="0">
                  <c:v>2000</c:v>
                </c:pt>
                <c:pt idx="1">
                  <c:v>2500</c:v>
                </c:pt>
                <c:pt idx="2">
                  <c:v>7500</c:v>
                </c:pt>
                <c:pt idx="3">
                  <c:v>6460</c:v>
                </c:pt>
                <c:pt idx="4">
                  <c:v>5100</c:v>
                </c:pt>
                <c:pt idx="5">
                  <c:v>6600</c:v>
                </c:pt>
                <c:pt idx="6">
                  <c:v>7200</c:v>
                </c:pt>
                <c:pt idx="7">
                  <c:v>4900</c:v>
                </c:pt>
                <c:pt idx="8">
                  <c:v>2000</c:v>
                </c:pt>
                <c:pt idx="9">
                  <c:v>2100</c:v>
                </c:pt>
                <c:pt idx="10">
                  <c:v>2300</c:v>
                </c:pt>
              </c:numCache>
            </c:numRef>
          </c:val>
          <c:smooth val="0"/>
          <c:extLst>
            <c:ext xmlns:c16="http://schemas.microsoft.com/office/drawing/2014/chart" uri="{C3380CC4-5D6E-409C-BE32-E72D297353CC}">
              <c16:uniqueId val="{00000000-91F1-424F-B490-8C1ACACDF620}"/>
            </c:ext>
          </c:extLst>
        </c:ser>
        <c:dLbls>
          <c:showLegendKey val="0"/>
          <c:showVal val="0"/>
          <c:showCatName val="0"/>
          <c:showSerName val="0"/>
          <c:showPercent val="0"/>
          <c:showBubbleSize val="0"/>
        </c:dLbls>
        <c:marker val="1"/>
        <c:smooth val="0"/>
        <c:axId val="135262975"/>
        <c:axId val="135264623"/>
      </c:lineChart>
      <c:lineChart>
        <c:grouping val="stacked"/>
        <c:varyColors val="0"/>
        <c:ser>
          <c:idx val="0"/>
          <c:order val="0"/>
          <c:tx>
            <c:strRef>
              <c:f>Sheet1!$C$180</c:f>
              <c:strCache>
                <c:ptCount val="1"/>
                <c:pt idx="0">
                  <c:v>Existing Customer</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Sheet1!$D$178:$N$179</c:f>
              <c:multiLvlStrCache>
                <c:ptCount val="11"/>
                <c:lvl>
                  <c:pt idx="0">
                    <c:v>Q1</c:v>
                  </c:pt>
                  <c:pt idx="1">
                    <c:v>Q2</c:v>
                  </c:pt>
                  <c:pt idx="2">
                    <c:v>Q3</c:v>
                  </c:pt>
                  <c:pt idx="3">
                    <c:v>Q4</c:v>
                  </c:pt>
                  <c:pt idx="4">
                    <c:v>Q1</c:v>
                  </c:pt>
                  <c:pt idx="5">
                    <c:v>Q2</c:v>
                  </c:pt>
                  <c:pt idx="6">
                    <c:v>Q3</c:v>
                  </c:pt>
                  <c:pt idx="7">
                    <c:v>Q4</c:v>
                  </c:pt>
                  <c:pt idx="8">
                    <c:v>Q1</c:v>
                  </c:pt>
                  <c:pt idx="9">
                    <c:v>Q2</c:v>
                  </c:pt>
                  <c:pt idx="10">
                    <c:v>Q3</c:v>
                  </c:pt>
                </c:lvl>
                <c:lvl>
                  <c:pt idx="0">
                    <c:v>2018</c:v>
                  </c:pt>
                  <c:pt idx="4">
                    <c:v>2019</c:v>
                  </c:pt>
                  <c:pt idx="8">
                    <c:v>2020</c:v>
                  </c:pt>
                </c:lvl>
              </c:multiLvlStrCache>
            </c:multiLvlStrRef>
          </c:cat>
          <c:val>
            <c:numRef>
              <c:f>Sheet1!$D$180:$N$180</c:f>
              <c:numCache>
                <c:formatCode>General</c:formatCode>
                <c:ptCount val="11"/>
                <c:pt idx="0">
                  <c:v>7600</c:v>
                </c:pt>
                <c:pt idx="1">
                  <c:v>8000</c:v>
                </c:pt>
                <c:pt idx="2">
                  <c:v>7800</c:v>
                </c:pt>
                <c:pt idx="3">
                  <c:v>7500</c:v>
                </c:pt>
                <c:pt idx="4">
                  <c:v>7600</c:v>
                </c:pt>
                <c:pt idx="5">
                  <c:v>7950</c:v>
                </c:pt>
                <c:pt idx="6">
                  <c:v>4600</c:v>
                </c:pt>
                <c:pt idx="7">
                  <c:v>4900</c:v>
                </c:pt>
                <c:pt idx="8">
                  <c:v>6500</c:v>
                </c:pt>
                <c:pt idx="9">
                  <c:v>9500</c:v>
                </c:pt>
                <c:pt idx="10">
                  <c:v>11000</c:v>
                </c:pt>
              </c:numCache>
            </c:numRef>
          </c:val>
          <c:smooth val="0"/>
          <c:extLst>
            <c:ext xmlns:c16="http://schemas.microsoft.com/office/drawing/2014/chart" uri="{C3380CC4-5D6E-409C-BE32-E72D297353CC}">
              <c16:uniqueId val="{00000001-91F1-424F-B490-8C1ACACDF620}"/>
            </c:ext>
          </c:extLst>
        </c:ser>
        <c:dLbls>
          <c:showLegendKey val="0"/>
          <c:showVal val="0"/>
          <c:showCatName val="0"/>
          <c:showSerName val="0"/>
          <c:showPercent val="0"/>
          <c:showBubbleSize val="0"/>
        </c:dLbls>
        <c:marker val="1"/>
        <c:smooth val="0"/>
        <c:axId val="133907519"/>
        <c:axId val="124123471"/>
      </c:lineChart>
      <c:catAx>
        <c:axId val="1352629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5264623"/>
        <c:crosses val="autoZero"/>
        <c:auto val="1"/>
        <c:lblAlgn val="ctr"/>
        <c:lblOffset val="100"/>
        <c:noMultiLvlLbl val="0"/>
      </c:catAx>
      <c:valAx>
        <c:axId val="13526462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5262975"/>
        <c:crosses val="autoZero"/>
        <c:crossBetween val="between"/>
      </c:valAx>
      <c:valAx>
        <c:axId val="124123471"/>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3907519"/>
        <c:crosses val="max"/>
        <c:crossBetween val="between"/>
      </c:valAx>
      <c:catAx>
        <c:axId val="133907519"/>
        <c:scaling>
          <c:orientation val="minMax"/>
        </c:scaling>
        <c:delete val="1"/>
        <c:axPos val="b"/>
        <c:numFmt formatCode="General" sourceLinked="1"/>
        <c:majorTickMark val="out"/>
        <c:minorTickMark val="none"/>
        <c:tickLblPos val="nextTo"/>
        <c:crossAx val="124123471"/>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6.5058985461212235E-2"/>
          <c:y val="3.0341340075853349E-2"/>
          <c:w val="0.93494101453878775"/>
          <c:h val="0.88653573170610311"/>
        </c:manualLayout>
      </c:layout>
      <c:bar3DChart>
        <c:barDir val="col"/>
        <c:grouping val="percentStacked"/>
        <c:varyColors val="0"/>
        <c:ser>
          <c:idx val="0"/>
          <c:order val="0"/>
          <c:tx>
            <c:strRef>
              <c:f>Sheet1!$A$2:$B$2</c:f>
              <c:strCache>
                <c:ptCount val="2"/>
                <c:pt idx="0">
                  <c:v>2017</c:v>
                </c:pt>
                <c:pt idx="1">
                  <c:v>Q1</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Sheet1!$C$1:$N$1</c:f>
              <c:strCache>
                <c:ptCount val="12"/>
                <c:pt idx="0">
                  <c:v>Customer1</c:v>
                </c:pt>
                <c:pt idx="1">
                  <c:v>Customer 2</c:v>
                </c:pt>
                <c:pt idx="2">
                  <c:v>Customer 3</c:v>
                </c:pt>
                <c:pt idx="3">
                  <c:v>Customer 4</c:v>
                </c:pt>
                <c:pt idx="4">
                  <c:v>Customer 5</c:v>
                </c:pt>
                <c:pt idx="5">
                  <c:v>Customer 6</c:v>
                </c:pt>
                <c:pt idx="6">
                  <c:v>Customer 7</c:v>
                </c:pt>
                <c:pt idx="7">
                  <c:v>Customer 8</c:v>
                </c:pt>
                <c:pt idx="8">
                  <c:v>Customer 9</c:v>
                </c:pt>
                <c:pt idx="9">
                  <c:v>Customer 10</c:v>
                </c:pt>
                <c:pt idx="10">
                  <c:v>Customer 11</c:v>
                </c:pt>
                <c:pt idx="11">
                  <c:v>Customer 12</c:v>
                </c:pt>
              </c:strCache>
            </c:strRef>
          </c:cat>
          <c:val>
            <c:numRef>
              <c:f>Sheet1!$C$2:$N$2</c:f>
              <c:numCache>
                <c:formatCode>General</c:formatCode>
                <c:ptCount val="12"/>
                <c:pt idx="0">
                  <c:v>38</c:v>
                </c:pt>
                <c:pt idx="1">
                  <c:v>29</c:v>
                </c:pt>
                <c:pt idx="2">
                  <c:v>38</c:v>
                </c:pt>
                <c:pt idx="3">
                  <c:v>38</c:v>
                </c:pt>
                <c:pt idx="4">
                  <c:v>38</c:v>
                </c:pt>
                <c:pt idx="5">
                  <c:v>38</c:v>
                </c:pt>
                <c:pt idx="6">
                  <c:v>48</c:v>
                </c:pt>
                <c:pt idx="7">
                  <c:v>38</c:v>
                </c:pt>
                <c:pt idx="8">
                  <c:v>38</c:v>
                </c:pt>
                <c:pt idx="9">
                  <c:v>68</c:v>
                </c:pt>
                <c:pt idx="10">
                  <c:v>38</c:v>
                </c:pt>
                <c:pt idx="11">
                  <c:v>38</c:v>
                </c:pt>
              </c:numCache>
            </c:numRef>
          </c:val>
          <c:extLst>
            <c:ext xmlns:c16="http://schemas.microsoft.com/office/drawing/2014/chart" uri="{C3380CC4-5D6E-409C-BE32-E72D297353CC}">
              <c16:uniqueId val="{00000000-1124-9743-A017-D62CCC1914B8}"/>
            </c:ext>
          </c:extLst>
        </c:ser>
        <c:ser>
          <c:idx val="1"/>
          <c:order val="1"/>
          <c:tx>
            <c:strRef>
              <c:f>Sheet1!$A$3:$B$3</c:f>
              <c:strCache>
                <c:ptCount val="2"/>
                <c:pt idx="0">
                  <c:v>2017</c:v>
                </c:pt>
                <c:pt idx="1">
                  <c:v>Q2</c:v>
                </c:pt>
              </c:strCache>
            </c:strRef>
          </c:tx>
          <c:spPr>
            <a:solidFill>
              <a:schemeClr val="accent2"/>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Sheet1!$C$1:$N$1</c:f>
              <c:strCache>
                <c:ptCount val="12"/>
                <c:pt idx="0">
                  <c:v>Customer1</c:v>
                </c:pt>
                <c:pt idx="1">
                  <c:v>Customer 2</c:v>
                </c:pt>
                <c:pt idx="2">
                  <c:v>Customer 3</c:v>
                </c:pt>
                <c:pt idx="3">
                  <c:v>Customer 4</c:v>
                </c:pt>
                <c:pt idx="4">
                  <c:v>Customer 5</c:v>
                </c:pt>
                <c:pt idx="5">
                  <c:v>Customer 6</c:v>
                </c:pt>
                <c:pt idx="6">
                  <c:v>Customer 7</c:v>
                </c:pt>
                <c:pt idx="7">
                  <c:v>Customer 8</c:v>
                </c:pt>
                <c:pt idx="8">
                  <c:v>Customer 9</c:v>
                </c:pt>
                <c:pt idx="9">
                  <c:v>Customer 10</c:v>
                </c:pt>
                <c:pt idx="10">
                  <c:v>Customer 11</c:v>
                </c:pt>
                <c:pt idx="11">
                  <c:v>Customer 12</c:v>
                </c:pt>
              </c:strCache>
            </c:strRef>
          </c:cat>
          <c:val>
            <c:numRef>
              <c:f>Sheet1!$C$3:$N$3</c:f>
              <c:numCache>
                <c:formatCode>General</c:formatCode>
                <c:ptCount val="12"/>
                <c:pt idx="0">
                  <c:v>30</c:v>
                </c:pt>
                <c:pt idx="1">
                  <c:v>29</c:v>
                </c:pt>
                <c:pt idx="2">
                  <c:v>30</c:v>
                </c:pt>
                <c:pt idx="3">
                  <c:v>30</c:v>
                </c:pt>
                <c:pt idx="4">
                  <c:v>30</c:v>
                </c:pt>
                <c:pt idx="5">
                  <c:v>30</c:v>
                </c:pt>
                <c:pt idx="6">
                  <c:v>48</c:v>
                </c:pt>
                <c:pt idx="7">
                  <c:v>30</c:v>
                </c:pt>
                <c:pt idx="8">
                  <c:v>30</c:v>
                </c:pt>
                <c:pt idx="9">
                  <c:v>68</c:v>
                </c:pt>
                <c:pt idx="10">
                  <c:v>30</c:v>
                </c:pt>
                <c:pt idx="11">
                  <c:v>30</c:v>
                </c:pt>
              </c:numCache>
            </c:numRef>
          </c:val>
          <c:extLst>
            <c:ext xmlns:c16="http://schemas.microsoft.com/office/drawing/2014/chart" uri="{C3380CC4-5D6E-409C-BE32-E72D297353CC}">
              <c16:uniqueId val="{00000001-1124-9743-A017-D62CCC1914B8}"/>
            </c:ext>
          </c:extLst>
        </c:ser>
        <c:ser>
          <c:idx val="2"/>
          <c:order val="2"/>
          <c:tx>
            <c:strRef>
              <c:f>Sheet1!$A$4:$B$4</c:f>
              <c:strCache>
                <c:ptCount val="2"/>
                <c:pt idx="0">
                  <c:v>2017</c:v>
                </c:pt>
                <c:pt idx="1">
                  <c:v>Q3</c:v>
                </c:pt>
              </c:strCache>
            </c:strRef>
          </c:tx>
          <c:spPr>
            <a:solidFill>
              <a:schemeClr val="accent3"/>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Sheet1!$C$1:$N$1</c:f>
              <c:strCache>
                <c:ptCount val="12"/>
                <c:pt idx="0">
                  <c:v>Customer1</c:v>
                </c:pt>
                <c:pt idx="1">
                  <c:v>Customer 2</c:v>
                </c:pt>
                <c:pt idx="2">
                  <c:v>Customer 3</c:v>
                </c:pt>
                <c:pt idx="3">
                  <c:v>Customer 4</c:v>
                </c:pt>
                <c:pt idx="4">
                  <c:v>Customer 5</c:v>
                </c:pt>
                <c:pt idx="5">
                  <c:v>Customer 6</c:v>
                </c:pt>
                <c:pt idx="6">
                  <c:v>Customer 7</c:v>
                </c:pt>
                <c:pt idx="7">
                  <c:v>Customer 8</c:v>
                </c:pt>
                <c:pt idx="8">
                  <c:v>Customer 9</c:v>
                </c:pt>
                <c:pt idx="9">
                  <c:v>Customer 10</c:v>
                </c:pt>
                <c:pt idx="10">
                  <c:v>Customer 11</c:v>
                </c:pt>
                <c:pt idx="11">
                  <c:v>Customer 12</c:v>
                </c:pt>
              </c:strCache>
            </c:strRef>
          </c:cat>
          <c:val>
            <c:numRef>
              <c:f>Sheet1!$C$4:$N$4</c:f>
              <c:numCache>
                <c:formatCode>General</c:formatCode>
                <c:ptCount val="12"/>
                <c:pt idx="0">
                  <c:v>29</c:v>
                </c:pt>
                <c:pt idx="1">
                  <c:v>29</c:v>
                </c:pt>
                <c:pt idx="2">
                  <c:v>29</c:v>
                </c:pt>
                <c:pt idx="3">
                  <c:v>29</c:v>
                </c:pt>
                <c:pt idx="4">
                  <c:v>29</c:v>
                </c:pt>
                <c:pt idx="5">
                  <c:v>29</c:v>
                </c:pt>
                <c:pt idx="6">
                  <c:v>48</c:v>
                </c:pt>
                <c:pt idx="7">
                  <c:v>29</c:v>
                </c:pt>
                <c:pt idx="8">
                  <c:v>29</c:v>
                </c:pt>
                <c:pt idx="9">
                  <c:v>68</c:v>
                </c:pt>
                <c:pt idx="10">
                  <c:v>29</c:v>
                </c:pt>
                <c:pt idx="11">
                  <c:v>29</c:v>
                </c:pt>
              </c:numCache>
            </c:numRef>
          </c:val>
          <c:extLst>
            <c:ext xmlns:c16="http://schemas.microsoft.com/office/drawing/2014/chart" uri="{C3380CC4-5D6E-409C-BE32-E72D297353CC}">
              <c16:uniqueId val="{00000002-1124-9743-A017-D62CCC1914B8}"/>
            </c:ext>
          </c:extLst>
        </c:ser>
        <c:ser>
          <c:idx val="3"/>
          <c:order val="3"/>
          <c:tx>
            <c:strRef>
              <c:f>Sheet1!$A$5:$B$5</c:f>
              <c:strCache>
                <c:ptCount val="2"/>
                <c:pt idx="0">
                  <c:v>2017</c:v>
                </c:pt>
                <c:pt idx="1">
                  <c:v>Q4</c:v>
                </c:pt>
              </c:strCache>
            </c:strRef>
          </c:tx>
          <c:spPr>
            <a:solidFill>
              <a:schemeClr val="accent4"/>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Sheet1!$C$1:$N$1</c:f>
              <c:strCache>
                <c:ptCount val="12"/>
                <c:pt idx="0">
                  <c:v>Customer1</c:v>
                </c:pt>
                <c:pt idx="1">
                  <c:v>Customer 2</c:v>
                </c:pt>
                <c:pt idx="2">
                  <c:v>Customer 3</c:v>
                </c:pt>
                <c:pt idx="3">
                  <c:v>Customer 4</c:v>
                </c:pt>
                <c:pt idx="4">
                  <c:v>Customer 5</c:v>
                </c:pt>
                <c:pt idx="5">
                  <c:v>Customer 6</c:v>
                </c:pt>
                <c:pt idx="6">
                  <c:v>Customer 7</c:v>
                </c:pt>
                <c:pt idx="7">
                  <c:v>Customer 8</c:v>
                </c:pt>
                <c:pt idx="8">
                  <c:v>Customer 9</c:v>
                </c:pt>
                <c:pt idx="9">
                  <c:v>Customer 10</c:v>
                </c:pt>
                <c:pt idx="10">
                  <c:v>Customer 11</c:v>
                </c:pt>
                <c:pt idx="11">
                  <c:v>Customer 12</c:v>
                </c:pt>
              </c:strCache>
            </c:strRef>
          </c:cat>
          <c:val>
            <c:numRef>
              <c:f>Sheet1!$C$5:$N$5</c:f>
              <c:numCache>
                <c:formatCode>General</c:formatCode>
                <c:ptCount val="12"/>
                <c:pt idx="0">
                  <c:v>31</c:v>
                </c:pt>
                <c:pt idx="1">
                  <c:v>29</c:v>
                </c:pt>
                <c:pt idx="2">
                  <c:v>31</c:v>
                </c:pt>
                <c:pt idx="3">
                  <c:v>31</c:v>
                </c:pt>
                <c:pt idx="4">
                  <c:v>31</c:v>
                </c:pt>
                <c:pt idx="5">
                  <c:v>31</c:v>
                </c:pt>
                <c:pt idx="6">
                  <c:v>48</c:v>
                </c:pt>
                <c:pt idx="7">
                  <c:v>31</c:v>
                </c:pt>
                <c:pt idx="8">
                  <c:v>31</c:v>
                </c:pt>
                <c:pt idx="9">
                  <c:v>68</c:v>
                </c:pt>
                <c:pt idx="10">
                  <c:v>31</c:v>
                </c:pt>
                <c:pt idx="11">
                  <c:v>31</c:v>
                </c:pt>
              </c:numCache>
            </c:numRef>
          </c:val>
          <c:extLst>
            <c:ext xmlns:c16="http://schemas.microsoft.com/office/drawing/2014/chart" uri="{C3380CC4-5D6E-409C-BE32-E72D297353CC}">
              <c16:uniqueId val="{00000003-1124-9743-A017-D62CCC1914B8}"/>
            </c:ext>
          </c:extLst>
        </c:ser>
        <c:ser>
          <c:idx val="4"/>
          <c:order val="4"/>
          <c:tx>
            <c:strRef>
              <c:f>Sheet1!$A$6:$B$6</c:f>
              <c:strCache>
                <c:ptCount val="2"/>
                <c:pt idx="0">
                  <c:v>2018</c:v>
                </c:pt>
                <c:pt idx="1">
                  <c:v>Q1</c:v>
                </c:pt>
              </c:strCache>
            </c:strRef>
          </c:tx>
          <c:spPr>
            <a:solidFill>
              <a:schemeClr val="accent5"/>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Sheet1!$C$1:$N$1</c:f>
              <c:strCache>
                <c:ptCount val="12"/>
                <c:pt idx="0">
                  <c:v>Customer1</c:v>
                </c:pt>
                <c:pt idx="1">
                  <c:v>Customer 2</c:v>
                </c:pt>
                <c:pt idx="2">
                  <c:v>Customer 3</c:v>
                </c:pt>
                <c:pt idx="3">
                  <c:v>Customer 4</c:v>
                </c:pt>
                <c:pt idx="4">
                  <c:v>Customer 5</c:v>
                </c:pt>
                <c:pt idx="5">
                  <c:v>Customer 6</c:v>
                </c:pt>
                <c:pt idx="6">
                  <c:v>Customer 7</c:v>
                </c:pt>
                <c:pt idx="7">
                  <c:v>Customer 8</c:v>
                </c:pt>
                <c:pt idx="8">
                  <c:v>Customer 9</c:v>
                </c:pt>
                <c:pt idx="9">
                  <c:v>Customer 10</c:v>
                </c:pt>
                <c:pt idx="10">
                  <c:v>Customer 11</c:v>
                </c:pt>
                <c:pt idx="11">
                  <c:v>Customer 12</c:v>
                </c:pt>
              </c:strCache>
            </c:strRef>
          </c:cat>
          <c:val>
            <c:numRef>
              <c:f>Sheet1!$C$6:$N$6</c:f>
              <c:numCache>
                <c:formatCode>General</c:formatCode>
                <c:ptCount val="12"/>
                <c:pt idx="0">
                  <c:v>34</c:v>
                </c:pt>
                <c:pt idx="1">
                  <c:v>29</c:v>
                </c:pt>
                <c:pt idx="2">
                  <c:v>34</c:v>
                </c:pt>
                <c:pt idx="3">
                  <c:v>34</c:v>
                </c:pt>
                <c:pt idx="4">
                  <c:v>34</c:v>
                </c:pt>
                <c:pt idx="5">
                  <c:v>34</c:v>
                </c:pt>
                <c:pt idx="6">
                  <c:v>48</c:v>
                </c:pt>
                <c:pt idx="7">
                  <c:v>34</c:v>
                </c:pt>
                <c:pt idx="8">
                  <c:v>34</c:v>
                </c:pt>
                <c:pt idx="9">
                  <c:v>68</c:v>
                </c:pt>
                <c:pt idx="10">
                  <c:v>34</c:v>
                </c:pt>
                <c:pt idx="11">
                  <c:v>34</c:v>
                </c:pt>
              </c:numCache>
            </c:numRef>
          </c:val>
          <c:extLst>
            <c:ext xmlns:c16="http://schemas.microsoft.com/office/drawing/2014/chart" uri="{C3380CC4-5D6E-409C-BE32-E72D297353CC}">
              <c16:uniqueId val="{00000004-1124-9743-A017-D62CCC1914B8}"/>
            </c:ext>
          </c:extLst>
        </c:ser>
        <c:ser>
          <c:idx val="5"/>
          <c:order val="5"/>
          <c:tx>
            <c:strRef>
              <c:f>Sheet1!$A$7:$B$7</c:f>
              <c:strCache>
                <c:ptCount val="2"/>
                <c:pt idx="0">
                  <c:v>2018</c:v>
                </c:pt>
                <c:pt idx="1">
                  <c:v>Q2</c:v>
                </c:pt>
              </c:strCache>
            </c:strRef>
          </c:tx>
          <c:spPr>
            <a:solidFill>
              <a:schemeClr val="accent6"/>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Sheet1!$C$1:$N$1</c:f>
              <c:strCache>
                <c:ptCount val="12"/>
                <c:pt idx="0">
                  <c:v>Customer1</c:v>
                </c:pt>
                <c:pt idx="1">
                  <c:v>Customer 2</c:v>
                </c:pt>
                <c:pt idx="2">
                  <c:v>Customer 3</c:v>
                </c:pt>
                <c:pt idx="3">
                  <c:v>Customer 4</c:v>
                </c:pt>
                <c:pt idx="4">
                  <c:v>Customer 5</c:v>
                </c:pt>
                <c:pt idx="5">
                  <c:v>Customer 6</c:v>
                </c:pt>
                <c:pt idx="6">
                  <c:v>Customer 7</c:v>
                </c:pt>
                <c:pt idx="7">
                  <c:v>Customer 8</c:v>
                </c:pt>
                <c:pt idx="8">
                  <c:v>Customer 9</c:v>
                </c:pt>
                <c:pt idx="9">
                  <c:v>Customer 10</c:v>
                </c:pt>
                <c:pt idx="10">
                  <c:v>Customer 11</c:v>
                </c:pt>
                <c:pt idx="11">
                  <c:v>Customer 12</c:v>
                </c:pt>
              </c:strCache>
            </c:strRef>
          </c:cat>
          <c:val>
            <c:numRef>
              <c:f>Sheet1!$C$7:$N$7</c:f>
              <c:numCache>
                <c:formatCode>General</c:formatCode>
                <c:ptCount val="12"/>
                <c:pt idx="0">
                  <c:v>40</c:v>
                </c:pt>
                <c:pt idx="1">
                  <c:v>29</c:v>
                </c:pt>
                <c:pt idx="2">
                  <c:v>40</c:v>
                </c:pt>
                <c:pt idx="3">
                  <c:v>40</c:v>
                </c:pt>
                <c:pt idx="4">
                  <c:v>40</c:v>
                </c:pt>
                <c:pt idx="5">
                  <c:v>40</c:v>
                </c:pt>
                <c:pt idx="6">
                  <c:v>48</c:v>
                </c:pt>
                <c:pt idx="7">
                  <c:v>40</c:v>
                </c:pt>
                <c:pt idx="8">
                  <c:v>40</c:v>
                </c:pt>
                <c:pt idx="9">
                  <c:v>68</c:v>
                </c:pt>
                <c:pt idx="10">
                  <c:v>40</c:v>
                </c:pt>
                <c:pt idx="11">
                  <c:v>40</c:v>
                </c:pt>
              </c:numCache>
            </c:numRef>
          </c:val>
          <c:extLst>
            <c:ext xmlns:c16="http://schemas.microsoft.com/office/drawing/2014/chart" uri="{C3380CC4-5D6E-409C-BE32-E72D297353CC}">
              <c16:uniqueId val="{00000005-1124-9743-A017-D62CCC1914B8}"/>
            </c:ext>
          </c:extLst>
        </c:ser>
        <c:ser>
          <c:idx val="6"/>
          <c:order val="6"/>
          <c:tx>
            <c:strRef>
              <c:f>Sheet1!$A$8:$B$8</c:f>
              <c:strCache>
                <c:ptCount val="2"/>
                <c:pt idx="0">
                  <c:v>2018</c:v>
                </c:pt>
                <c:pt idx="1">
                  <c:v>Q3</c:v>
                </c:pt>
              </c:strCache>
            </c:strRef>
          </c:tx>
          <c:spPr>
            <a:solidFill>
              <a:schemeClr val="accent1">
                <a:lumMod val="60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Sheet1!$C$1:$N$1</c:f>
              <c:strCache>
                <c:ptCount val="12"/>
                <c:pt idx="0">
                  <c:v>Customer1</c:v>
                </c:pt>
                <c:pt idx="1">
                  <c:v>Customer 2</c:v>
                </c:pt>
                <c:pt idx="2">
                  <c:v>Customer 3</c:v>
                </c:pt>
                <c:pt idx="3">
                  <c:v>Customer 4</c:v>
                </c:pt>
                <c:pt idx="4">
                  <c:v>Customer 5</c:v>
                </c:pt>
                <c:pt idx="5">
                  <c:v>Customer 6</c:v>
                </c:pt>
                <c:pt idx="6">
                  <c:v>Customer 7</c:v>
                </c:pt>
                <c:pt idx="7">
                  <c:v>Customer 8</c:v>
                </c:pt>
                <c:pt idx="8">
                  <c:v>Customer 9</c:v>
                </c:pt>
                <c:pt idx="9">
                  <c:v>Customer 10</c:v>
                </c:pt>
                <c:pt idx="10">
                  <c:v>Customer 11</c:v>
                </c:pt>
                <c:pt idx="11">
                  <c:v>Customer 12</c:v>
                </c:pt>
              </c:strCache>
            </c:strRef>
          </c:cat>
          <c:val>
            <c:numRef>
              <c:f>Sheet1!$C$8:$N$8</c:f>
              <c:numCache>
                <c:formatCode>General</c:formatCode>
                <c:ptCount val="12"/>
                <c:pt idx="0">
                  <c:v>13</c:v>
                </c:pt>
                <c:pt idx="1">
                  <c:v>29</c:v>
                </c:pt>
                <c:pt idx="2">
                  <c:v>13</c:v>
                </c:pt>
                <c:pt idx="3">
                  <c:v>13</c:v>
                </c:pt>
                <c:pt idx="4">
                  <c:v>13</c:v>
                </c:pt>
                <c:pt idx="5">
                  <c:v>13</c:v>
                </c:pt>
                <c:pt idx="6">
                  <c:v>48</c:v>
                </c:pt>
                <c:pt idx="7">
                  <c:v>13</c:v>
                </c:pt>
                <c:pt idx="8">
                  <c:v>13</c:v>
                </c:pt>
                <c:pt idx="9">
                  <c:v>68</c:v>
                </c:pt>
                <c:pt idx="10">
                  <c:v>13</c:v>
                </c:pt>
                <c:pt idx="11">
                  <c:v>13</c:v>
                </c:pt>
              </c:numCache>
            </c:numRef>
          </c:val>
          <c:extLst>
            <c:ext xmlns:c16="http://schemas.microsoft.com/office/drawing/2014/chart" uri="{C3380CC4-5D6E-409C-BE32-E72D297353CC}">
              <c16:uniqueId val="{00000006-1124-9743-A017-D62CCC1914B8}"/>
            </c:ext>
          </c:extLst>
        </c:ser>
        <c:ser>
          <c:idx val="7"/>
          <c:order val="7"/>
          <c:tx>
            <c:strRef>
              <c:f>Sheet1!$A$9:$B$9</c:f>
              <c:strCache>
                <c:ptCount val="2"/>
                <c:pt idx="0">
                  <c:v>2018</c:v>
                </c:pt>
                <c:pt idx="1">
                  <c:v>Q4</c:v>
                </c:pt>
              </c:strCache>
            </c:strRef>
          </c:tx>
          <c:spPr>
            <a:solidFill>
              <a:schemeClr val="accent2">
                <a:lumMod val="60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Sheet1!$C$1:$N$1</c:f>
              <c:strCache>
                <c:ptCount val="12"/>
                <c:pt idx="0">
                  <c:v>Customer1</c:v>
                </c:pt>
                <c:pt idx="1">
                  <c:v>Customer 2</c:v>
                </c:pt>
                <c:pt idx="2">
                  <c:v>Customer 3</c:v>
                </c:pt>
                <c:pt idx="3">
                  <c:v>Customer 4</c:v>
                </c:pt>
                <c:pt idx="4">
                  <c:v>Customer 5</c:v>
                </c:pt>
                <c:pt idx="5">
                  <c:v>Customer 6</c:v>
                </c:pt>
                <c:pt idx="6">
                  <c:v>Customer 7</c:v>
                </c:pt>
                <c:pt idx="7">
                  <c:v>Customer 8</c:v>
                </c:pt>
                <c:pt idx="8">
                  <c:v>Customer 9</c:v>
                </c:pt>
                <c:pt idx="9">
                  <c:v>Customer 10</c:v>
                </c:pt>
                <c:pt idx="10">
                  <c:v>Customer 11</c:v>
                </c:pt>
                <c:pt idx="11">
                  <c:v>Customer 12</c:v>
                </c:pt>
              </c:strCache>
            </c:strRef>
          </c:cat>
          <c:val>
            <c:numRef>
              <c:f>Sheet1!$C$9:$N$9</c:f>
              <c:numCache>
                <c:formatCode>General</c:formatCode>
                <c:ptCount val="12"/>
                <c:pt idx="0">
                  <c:v>23</c:v>
                </c:pt>
                <c:pt idx="1">
                  <c:v>29</c:v>
                </c:pt>
                <c:pt idx="2">
                  <c:v>23</c:v>
                </c:pt>
                <c:pt idx="3">
                  <c:v>23</c:v>
                </c:pt>
                <c:pt idx="4">
                  <c:v>23</c:v>
                </c:pt>
                <c:pt idx="5">
                  <c:v>23</c:v>
                </c:pt>
                <c:pt idx="6">
                  <c:v>48</c:v>
                </c:pt>
                <c:pt idx="7">
                  <c:v>23</c:v>
                </c:pt>
                <c:pt idx="8">
                  <c:v>23</c:v>
                </c:pt>
                <c:pt idx="9">
                  <c:v>68</c:v>
                </c:pt>
                <c:pt idx="10">
                  <c:v>23</c:v>
                </c:pt>
                <c:pt idx="11">
                  <c:v>23</c:v>
                </c:pt>
              </c:numCache>
            </c:numRef>
          </c:val>
          <c:extLst>
            <c:ext xmlns:c16="http://schemas.microsoft.com/office/drawing/2014/chart" uri="{C3380CC4-5D6E-409C-BE32-E72D297353CC}">
              <c16:uniqueId val="{00000007-1124-9743-A017-D62CCC1914B8}"/>
            </c:ext>
          </c:extLst>
        </c:ser>
        <c:ser>
          <c:idx val="8"/>
          <c:order val="8"/>
          <c:tx>
            <c:strRef>
              <c:f>Sheet1!$A$10:$B$10</c:f>
              <c:strCache>
                <c:ptCount val="2"/>
                <c:pt idx="0">
                  <c:v>2019</c:v>
                </c:pt>
                <c:pt idx="1">
                  <c:v>Q1</c:v>
                </c:pt>
              </c:strCache>
            </c:strRef>
          </c:tx>
          <c:spPr>
            <a:solidFill>
              <a:schemeClr val="accent3">
                <a:lumMod val="60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Sheet1!$C$1:$N$1</c:f>
              <c:strCache>
                <c:ptCount val="12"/>
                <c:pt idx="0">
                  <c:v>Customer1</c:v>
                </c:pt>
                <c:pt idx="1">
                  <c:v>Customer 2</c:v>
                </c:pt>
                <c:pt idx="2">
                  <c:v>Customer 3</c:v>
                </c:pt>
                <c:pt idx="3">
                  <c:v>Customer 4</c:v>
                </c:pt>
                <c:pt idx="4">
                  <c:v>Customer 5</c:v>
                </c:pt>
                <c:pt idx="5">
                  <c:v>Customer 6</c:v>
                </c:pt>
                <c:pt idx="6">
                  <c:v>Customer 7</c:v>
                </c:pt>
                <c:pt idx="7">
                  <c:v>Customer 8</c:v>
                </c:pt>
                <c:pt idx="8">
                  <c:v>Customer 9</c:v>
                </c:pt>
                <c:pt idx="9">
                  <c:v>Customer 10</c:v>
                </c:pt>
                <c:pt idx="10">
                  <c:v>Customer 11</c:v>
                </c:pt>
                <c:pt idx="11">
                  <c:v>Customer 12</c:v>
                </c:pt>
              </c:strCache>
            </c:strRef>
          </c:cat>
          <c:val>
            <c:numRef>
              <c:f>Sheet1!$C$10:$N$10</c:f>
              <c:numCache>
                <c:formatCode>General</c:formatCode>
                <c:ptCount val="12"/>
                <c:pt idx="0">
                  <c:v>38</c:v>
                </c:pt>
                <c:pt idx="1">
                  <c:v>29</c:v>
                </c:pt>
                <c:pt idx="2">
                  <c:v>38</c:v>
                </c:pt>
                <c:pt idx="3">
                  <c:v>38</c:v>
                </c:pt>
                <c:pt idx="4">
                  <c:v>38</c:v>
                </c:pt>
                <c:pt idx="5">
                  <c:v>38</c:v>
                </c:pt>
                <c:pt idx="6">
                  <c:v>48</c:v>
                </c:pt>
                <c:pt idx="7">
                  <c:v>38</c:v>
                </c:pt>
                <c:pt idx="8">
                  <c:v>38</c:v>
                </c:pt>
                <c:pt idx="9">
                  <c:v>68</c:v>
                </c:pt>
                <c:pt idx="10">
                  <c:v>38</c:v>
                </c:pt>
                <c:pt idx="11">
                  <c:v>38</c:v>
                </c:pt>
              </c:numCache>
            </c:numRef>
          </c:val>
          <c:extLst>
            <c:ext xmlns:c16="http://schemas.microsoft.com/office/drawing/2014/chart" uri="{C3380CC4-5D6E-409C-BE32-E72D297353CC}">
              <c16:uniqueId val="{00000008-1124-9743-A017-D62CCC1914B8}"/>
            </c:ext>
          </c:extLst>
        </c:ser>
        <c:ser>
          <c:idx val="9"/>
          <c:order val="9"/>
          <c:tx>
            <c:strRef>
              <c:f>Sheet1!$A$11:$B$11</c:f>
              <c:strCache>
                <c:ptCount val="2"/>
                <c:pt idx="0">
                  <c:v>2019</c:v>
                </c:pt>
                <c:pt idx="1">
                  <c:v>Q2</c:v>
                </c:pt>
              </c:strCache>
            </c:strRef>
          </c:tx>
          <c:spPr>
            <a:solidFill>
              <a:schemeClr val="accent4">
                <a:lumMod val="60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Sheet1!$C$1:$N$1</c:f>
              <c:strCache>
                <c:ptCount val="12"/>
                <c:pt idx="0">
                  <c:v>Customer1</c:v>
                </c:pt>
                <c:pt idx="1">
                  <c:v>Customer 2</c:v>
                </c:pt>
                <c:pt idx="2">
                  <c:v>Customer 3</c:v>
                </c:pt>
                <c:pt idx="3">
                  <c:v>Customer 4</c:v>
                </c:pt>
                <c:pt idx="4">
                  <c:v>Customer 5</c:v>
                </c:pt>
                <c:pt idx="5">
                  <c:v>Customer 6</c:v>
                </c:pt>
                <c:pt idx="6">
                  <c:v>Customer 7</c:v>
                </c:pt>
                <c:pt idx="7">
                  <c:v>Customer 8</c:v>
                </c:pt>
                <c:pt idx="8">
                  <c:v>Customer 9</c:v>
                </c:pt>
                <c:pt idx="9">
                  <c:v>Customer 10</c:v>
                </c:pt>
                <c:pt idx="10">
                  <c:v>Customer 11</c:v>
                </c:pt>
                <c:pt idx="11">
                  <c:v>Customer 12</c:v>
                </c:pt>
              </c:strCache>
            </c:strRef>
          </c:cat>
          <c:val>
            <c:numRef>
              <c:f>Sheet1!$C$11:$N$11</c:f>
              <c:numCache>
                <c:formatCode>General</c:formatCode>
                <c:ptCount val="12"/>
                <c:pt idx="0">
                  <c:v>19</c:v>
                </c:pt>
                <c:pt idx="1">
                  <c:v>29</c:v>
                </c:pt>
                <c:pt idx="2">
                  <c:v>19</c:v>
                </c:pt>
                <c:pt idx="3">
                  <c:v>19</c:v>
                </c:pt>
                <c:pt idx="4">
                  <c:v>19</c:v>
                </c:pt>
                <c:pt idx="5">
                  <c:v>19</c:v>
                </c:pt>
                <c:pt idx="6">
                  <c:v>48</c:v>
                </c:pt>
                <c:pt idx="7">
                  <c:v>19</c:v>
                </c:pt>
                <c:pt idx="8">
                  <c:v>19</c:v>
                </c:pt>
                <c:pt idx="9">
                  <c:v>68</c:v>
                </c:pt>
                <c:pt idx="10">
                  <c:v>19</c:v>
                </c:pt>
                <c:pt idx="11">
                  <c:v>19</c:v>
                </c:pt>
              </c:numCache>
            </c:numRef>
          </c:val>
          <c:extLst>
            <c:ext xmlns:c16="http://schemas.microsoft.com/office/drawing/2014/chart" uri="{C3380CC4-5D6E-409C-BE32-E72D297353CC}">
              <c16:uniqueId val="{00000009-1124-9743-A017-D62CCC1914B8}"/>
            </c:ext>
          </c:extLst>
        </c:ser>
        <c:ser>
          <c:idx val="10"/>
          <c:order val="10"/>
          <c:tx>
            <c:strRef>
              <c:f>Sheet1!$A$12:$B$12</c:f>
              <c:strCache>
                <c:ptCount val="2"/>
                <c:pt idx="0">
                  <c:v>2019</c:v>
                </c:pt>
                <c:pt idx="1">
                  <c:v>Q3</c:v>
                </c:pt>
              </c:strCache>
            </c:strRef>
          </c:tx>
          <c:spPr>
            <a:solidFill>
              <a:schemeClr val="accent5">
                <a:lumMod val="60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Sheet1!$C$1:$N$1</c:f>
              <c:strCache>
                <c:ptCount val="12"/>
                <c:pt idx="0">
                  <c:v>Customer1</c:v>
                </c:pt>
                <c:pt idx="1">
                  <c:v>Customer 2</c:v>
                </c:pt>
                <c:pt idx="2">
                  <c:v>Customer 3</c:v>
                </c:pt>
                <c:pt idx="3">
                  <c:v>Customer 4</c:v>
                </c:pt>
                <c:pt idx="4">
                  <c:v>Customer 5</c:v>
                </c:pt>
                <c:pt idx="5">
                  <c:v>Customer 6</c:v>
                </c:pt>
                <c:pt idx="6">
                  <c:v>Customer 7</c:v>
                </c:pt>
                <c:pt idx="7">
                  <c:v>Customer 8</c:v>
                </c:pt>
                <c:pt idx="8">
                  <c:v>Customer 9</c:v>
                </c:pt>
                <c:pt idx="9">
                  <c:v>Customer 10</c:v>
                </c:pt>
                <c:pt idx="10">
                  <c:v>Customer 11</c:v>
                </c:pt>
                <c:pt idx="11">
                  <c:v>Customer 12</c:v>
                </c:pt>
              </c:strCache>
            </c:strRef>
          </c:cat>
          <c:val>
            <c:numRef>
              <c:f>Sheet1!$C$12:$N$12</c:f>
              <c:numCache>
                <c:formatCode>General</c:formatCode>
                <c:ptCount val="12"/>
                <c:pt idx="0">
                  <c:v>32</c:v>
                </c:pt>
                <c:pt idx="1">
                  <c:v>29</c:v>
                </c:pt>
                <c:pt idx="2">
                  <c:v>32</c:v>
                </c:pt>
                <c:pt idx="3">
                  <c:v>32</c:v>
                </c:pt>
                <c:pt idx="4">
                  <c:v>32</c:v>
                </c:pt>
                <c:pt idx="5">
                  <c:v>32</c:v>
                </c:pt>
                <c:pt idx="6">
                  <c:v>48</c:v>
                </c:pt>
                <c:pt idx="7">
                  <c:v>32</c:v>
                </c:pt>
                <c:pt idx="8">
                  <c:v>32</c:v>
                </c:pt>
                <c:pt idx="9">
                  <c:v>68</c:v>
                </c:pt>
                <c:pt idx="10">
                  <c:v>32</c:v>
                </c:pt>
                <c:pt idx="11">
                  <c:v>32</c:v>
                </c:pt>
              </c:numCache>
            </c:numRef>
          </c:val>
          <c:extLst>
            <c:ext xmlns:c16="http://schemas.microsoft.com/office/drawing/2014/chart" uri="{C3380CC4-5D6E-409C-BE32-E72D297353CC}">
              <c16:uniqueId val="{0000000A-1124-9743-A017-D62CCC1914B8}"/>
            </c:ext>
          </c:extLst>
        </c:ser>
        <c:ser>
          <c:idx val="11"/>
          <c:order val="11"/>
          <c:tx>
            <c:strRef>
              <c:f>Sheet1!$A$13:$B$13</c:f>
              <c:strCache>
                <c:ptCount val="2"/>
                <c:pt idx="0">
                  <c:v>2019</c:v>
                </c:pt>
                <c:pt idx="1">
                  <c:v>Q4</c:v>
                </c:pt>
              </c:strCache>
            </c:strRef>
          </c:tx>
          <c:spPr>
            <a:solidFill>
              <a:schemeClr val="accent6">
                <a:lumMod val="60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Sheet1!$C$1:$N$1</c:f>
              <c:strCache>
                <c:ptCount val="12"/>
                <c:pt idx="0">
                  <c:v>Customer1</c:v>
                </c:pt>
                <c:pt idx="1">
                  <c:v>Customer 2</c:v>
                </c:pt>
                <c:pt idx="2">
                  <c:v>Customer 3</c:v>
                </c:pt>
                <c:pt idx="3">
                  <c:v>Customer 4</c:v>
                </c:pt>
                <c:pt idx="4">
                  <c:v>Customer 5</c:v>
                </c:pt>
                <c:pt idx="5">
                  <c:v>Customer 6</c:v>
                </c:pt>
                <c:pt idx="6">
                  <c:v>Customer 7</c:v>
                </c:pt>
                <c:pt idx="7">
                  <c:v>Customer 8</c:v>
                </c:pt>
                <c:pt idx="8">
                  <c:v>Customer 9</c:v>
                </c:pt>
                <c:pt idx="9">
                  <c:v>Customer 10</c:v>
                </c:pt>
                <c:pt idx="10">
                  <c:v>Customer 11</c:v>
                </c:pt>
                <c:pt idx="11">
                  <c:v>Customer 12</c:v>
                </c:pt>
              </c:strCache>
            </c:strRef>
          </c:cat>
          <c:val>
            <c:numRef>
              <c:f>Sheet1!$C$13:$N$13</c:f>
              <c:numCache>
                <c:formatCode>General</c:formatCode>
                <c:ptCount val="12"/>
                <c:pt idx="0">
                  <c:v>20</c:v>
                </c:pt>
                <c:pt idx="1">
                  <c:v>29</c:v>
                </c:pt>
                <c:pt idx="2">
                  <c:v>20</c:v>
                </c:pt>
                <c:pt idx="3">
                  <c:v>20</c:v>
                </c:pt>
                <c:pt idx="4">
                  <c:v>20</c:v>
                </c:pt>
                <c:pt idx="5">
                  <c:v>20</c:v>
                </c:pt>
                <c:pt idx="6">
                  <c:v>48</c:v>
                </c:pt>
                <c:pt idx="7">
                  <c:v>20</c:v>
                </c:pt>
                <c:pt idx="8">
                  <c:v>20</c:v>
                </c:pt>
                <c:pt idx="9">
                  <c:v>68</c:v>
                </c:pt>
                <c:pt idx="10">
                  <c:v>20</c:v>
                </c:pt>
                <c:pt idx="11">
                  <c:v>20</c:v>
                </c:pt>
              </c:numCache>
            </c:numRef>
          </c:val>
          <c:extLst>
            <c:ext xmlns:c16="http://schemas.microsoft.com/office/drawing/2014/chart" uri="{C3380CC4-5D6E-409C-BE32-E72D297353CC}">
              <c16:uniqueId val="{0000000B-1124-9743-A017-D62CCC1914B8}"/>
            </c:ext>
          </c:extLst>
        </c:ser>
        <c:dLbls>
          <c:showLegendKey val="0"/>
          <c:showVal val="0"/>
          <c:showCatName val="0"/>
          <c:showSerName val="0"/>
          <c:showPercent val="0"/>
          <c:showBubbleSize val="0"/>
        </c:dLbls>
        <c:gapWidth val="150"/>
        <c:shape val="box"/>
        <c:axId val="137360992"/>
        <c:axId val="137362640"/>
        <c:axId val="0"/>
      </c:bar3DChart>
      <c:catAx>
        <c:axId val="137360992"/>
        <c:scaling>
          <c:orientation val="minMax"/>
        </c:scaling>
        <c:delete val="1"/>
        <c:axPos val="b"/>
        <c:numFmt formatCode="General" sourceLinked="1"/>
        <c:majorTickMark val="none"/>
        <c:minorTickMark val="none"/>
        <c:tickLblPos val="nextTo"/>
        <c:crossAx val="137362640"/>
        <c:crosses val="autoZero"/>
        <c:auto val="1"/>
        <c:lblAlgn val="ctr"/>
        <c:lblOffset val="100"/>
        <c:noMultiLvlLbl val="0"/>
      </c:catAx>
      <c:valAx>
        <c:axId val="13736264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73609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0"/>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Sheet2!$B$33</c:f>
              <c:strCache>
                <c:ptCount val="1"/>
                <c:pt idx="0">
                  <c:v>USA</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Sheet2!$C$31:$M$32</c:f>
              <c:multiLvlStrCache>
                <c:ptCount val="11"/>
                <c:lvl>
                  <c:pt idx="0">
                    <c:v>Q1</c:v>
                  </c:pt>
                  <c:pt idx="1">
                    <c:v>Q2</c:v>
                  </c:pt>
                  <c:pt idx="2">
                    <c:v>Q3</c:v>
                  </c:pt>
                  <c:pt idx="3">
                    <c:v>Q4</c:v>
                  </c:pt>
                  <c:pt idx="4">
                    <c:v>Q1</c:v>
                  </c:pt>
                  <c:pt idx="5">
                    <c:v>Q2</c:v>
                  </c:pt>
                  <c:pt idx="6">
                    <c:v>Q3</c:v>
                  </c:pt>
                  <c:pt idx="7">
                    <c:v>Q4</c:v>
                  </c:pt>
                  <c:pt idx="8">
                    <c:v>Q1</c:v>
                  </c:pt>
                  <c:pt idx="9">
                    <c:v>Q2</c:v>
                  </c:pt>
                  <c:pt idx="10">
                    <c:v>Q3</c:v>
                  </c:pt>
                </c:lvl>
                <c:lvl>
                  <c:pt idx="0">
                    <c:v>2018</c:v>
                  </c:pt>
                  <c:pt idx="4">
                    <c:v>2019</c:v>
                  </c:pt>
                  <c:pt idx="8">
                    <c:v>2020</c:v>
                  </c:pt>
                </c:lvl>
              </c:multiLvlStrCache>
            </c:multiLvlStrRef>
          </c:cat>
          <c:val>
            <c:numRef>
              <c:f>Sheet2!$C$33:$M$33</c:f>
              <c:numCache>
                <c:formatCode>General</c:formatCode>
                <c:ptCount val="11"/>
                <c:pt idx="0">
                  <c:v>2</c:v>
                </c:pt>
                <c:pt idx="1">
                  <c:v>1</c:v>
                </c:pt>
                <c:pt idx="2">
                  <c:v>2</c:v>
                </c:pt>
                <c:pt idx="3">
                  <c:v>4</c:v>
                </c:pt>
                <c:pt idx="4">
                  <c:v>7</c:v>
                </c:pt>
                <c:pt idx="5">
                  <c:v>7</c:v>
                </c:pt>
                <c:pt idx="6">
                  <c:v>2</c:v>
                </c:pt>
                <c:pt idx="7">
                  <c:v>2</c:v>
                </c:pt>
                <c:pt idx="8">
                  <c:v>3</c:v>
                </c:pt>
                <c:pt idx="9">
                  <c:v>4</c:v>
                </c:pt>
                <c:pt idx="10">
                  <c:v>2</c:v>
                </c:pt>
              </c:numCache>
            </c:numRef>
          </c:val>
          <c:extLst>
            <c:ext xmlns:c16="http://schemas.microsoft.com/office/drawing/2014/chart" uri="{C3380CC4-5D6E-409C-BE32-E72D297353CC}">
              <c16:uniqueId val="{00000000-99E0-BF49-9884-391CDD3E9C37}"/>
            </c:ext>
          </c:extLst>
        </c:ser>
        <c:ser>
          <c:idx val="1"/>
          <c:order val="1"/>
          <c:tx>
            <c:strRef>
              <c:f>Sheet2!$B$34</c:f>
              <c:strCache>
                <c:ptCount val="1"/>
                <c:pt idx="0">
                  <c:v>Europe</c:v>
                </c:pt>
              </c:strCache>
            </c:strRef>
          </c:tx>
          <c:spPr>
            <a:solidFill>
              <a:schemeClr val="accent2"/>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Sheet2!$C$31:$M$32</c:f>
              <c:multiLvlStrCache>
                <c:ptCount val="11"/>
                <c:lvl>
                  <c:pt idx="0">
                    <c:v>Q1</c:v>
                  </c:pt>
                  <c:pt idx="1">
                    <c:v>Q2</c:v>
                  </c:pt>
                  <c:pt idx="2">
                    <c:v>Q3</c:v>
                  </c:pt>
                  <c:pt idx="3">
                    <c:v>Q4</c:v>
                  </c:pt>
                  <c:pt idx="4">
                    <c:v>Q1</c:v>
                  </c:pt>
                  <c:pt idx="5">
                    <c:v>Q2</c:v>
                  </c:pt>
                  <c:pt idx="6">
                    <c:v>Q3</c:v>
                  </c:pt>
                  <c:pt idx="7">
                    <c:v>Q4</c:v>
                  </c:pt>
                  <c:pt idx="8">
                    <c:v>Q1</c:v>
                  </c:pt>
                  <c:pt idx="9">
                    <c:v>Q2</c:v>
                  </c:pt>
                  <c:pt idx="10">
                    <c:v>Q3</c:v>
                  </c:pt>
                </c:lvl>
                <c:lvl>
                  <c:pt idx="0">
                    <c:v>2018</c:v>
                  </c:pt>
                  <c:pt idx="4">
                    <c:v>2019</c:v>
                  </c:pt>
                  <c:pt idx="8">
                    <c:v>2020</c:v>
                  </c:pt>
                </c:lvl>
              </c:multiLvlStrCache>
            </c:multiLvlStrRef>
          </c:cat>
          <c:val>
            <c:numRef>
              <c:f>Sheet2!$C$34:$M$34</c:f>
              <c:numCache>
                <c:formatCode>General</c:formatCode>
                <c:ptCount val="11"/>
                <c:pt idx="0">
                  <c:v>2</c:v>
                </c:pt>
                <c:pt idx="1">
                  <c:v>3</c:v>
                </c:pt>
                <c:pt idx="2">
                  <c:v>2</c:v>
                </c:pt>
                <c:pt idx="3">
                  <c:v>3</c:v>
                </c:pt>
                <c:pt idx="4">
                  <c:v>2</c:v>
                </c:pt>
                <c:pt idx="5">
                  <c:v>1</c:v>
                </c:pt>
                <c:pt idx="6">
                  <c:v>3</c:v>
                </c:pt>
                <c:pt idx="7">
                  <c:v>2</c:v>
                </c:pt>
                <c:pt idx="8">
                  <c:v>1</c:v>
                </c:pt>
                <c:pt idx="9">
                  <c:v>1</c:v>
                </c:pt>
                <c:pt idx="10">
                  <c:v>1</c:v>
                </c:pt>
              </c:numCache>
            </c:numRef>
          </c:val>
          <c:extLst>
            <c:ext xmlns:c16="http://schemas.microsoft.com/office/drawing/2014/chart" uri="{C3380CC4-5D6E-409C-BE32-E72D297353CC}">
              <c16:uniqueId val="{00000001-99E0-BF49-9884-391CDD3E9C37}"/>
            </c:ext>
          </c:extLst>
        </c:ser>
        <c:ser>
          <c:idx val="2"/>
          <c:order val="2"/>
          <c:tx>
            <c:strRef>
              <c:f>Sheet2!$B$35</c:f>
              <c:strCache>
                <c:ptCount val="1"/>
                <c:pt idx="0">
                  <c:v>APAC</c:v>
                </c:pt>
              </c:strCache>
            </c:strRef>
          </c:tx>
          <c:spPr>
            <a:solidFill>
              <a:schemeClr val="accent3"/>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Sheet2!$C$31:$M$32</c:f>
              <c:multiLvlStrCache>
                <c:ptCount val="11"/>
                <c:lvl>
                  <c:pt idx="0">
                    <c:v>Q1</c:v>
                  </c:pt>
                  <c:pt idx="1">
                    <c:v>Q2</c:v>
                  </c:pt>
                  <c:pt idx="2">
                    <c:v>Q3</c:v>
                  </c:pt>
                  <c:pt idx="3">
                    <c:v>Q4</c:v>
                  </c:pt>
                  <c:pt idx="4">
                    <c:v>Q1</c:v>
                  </c:pt>
                  <c:pt idx="5">
                    <c:v>Q2</c:v>
                  </c:pt>
                  <c:pt idx="6">
                    <c:v>Q3</c:v>
                  </c:pt>
                  <c:pt idx="7">
                    <c:v>Q4</c:v>
                  </c:pt>
                  <c:pt idx="8">
                    <c:v>Q1</c:v>
                  </c:pt>
                  <c:pt idx="9">
                    <c:v>Q2</c:v>
                  </c:pt>
                  <c:pt idx="10">
                    <c:v>Q3</c:v>
                  </c:pt>
                </c:lvl>
                <c:lvl>
                  <c:pt idx="0">
                    <c:v>2018</c:v>
                  </c:pt>
                  <c:pt idx="4">
                    <c:v>2019</c:v>
                  </c:pt>
                  <c:pt idx="8">
                    <c:v>2020</c:v>
                  </c:pt>
                </c:lvl>
              </c:multiLvlStrCache>
            </c:multiLvlStrRef>
          </c:cat>
          <c:val>
            <c:numRef>
              <c:f>Sheet2!$C$35:$M$35</c:f>
              <c:numCache>
                <c:formatCode>General</c:formatCode>
                <c:ptCount val="11"/>
                <c:pt idx="0">
                  <c:v>0</c:v>
                </c:pt>
                <c:pt idx="1">
                  <c:v>0</c:v>
                </c:pt>
                <c:pt idx="2">
                  <c:v>2</c:v>
                </c:pt>
                <c:pt idx="3">
                  <c:v>0</c:v>
                </c:pt>
                <c:pt idx="4">
                  <c:v>0</c:v>
                </c:pt>
                <c:pt idx="5">
                  <c:v>1</c:v>
                </c:pt>
                <c:pt idx="6">
                  <c:v>0</c:v>
                </c:pt>
                <c:pt idx="7">
                  <c:v>1</c:v>
                </c:pt>
                <c:pt idx="8">
                  <c:v>2</c:v>
                </c:pt>
                <c:pt idx="9">
                  <c:v>1</c:v>
                </c:pt>
                <c:pt idx="10">
                  <c:v>0</c:v>
                </c:pt>
              </c:numCache>
            </c:numRef>
          </c:val>
          <c:extLst>
            <c:ext xmlns:c16="http://schemas.microsoft.com/office/drawing/2014/chart" uri="{C3380CC4-5D6E-409C-BE32-E72D297353CC}">
              <c16:uniqueId val="{00000002-99E0-BF49-9884-391CDD3E9C37}"/>
            </c:ext>
          </c:extLst>
        </c:ser>
        <c:dLbls>
          <c:showLegendKey val="0"/>
          <c:showVal val="0"/>
          <c:showCatName val="0"/>
          <c:showSerName val="0"/>
          <c:showPercent val="0"/>
          <c:showBubbleSize val="0"/>
        </c:dLbls>
        <c:gapWidth val="150"/>
        <c:shape val="box"/>
        <c:axId val="251351711"/>
        <c:axId val="218203487"/>
        <c:axId val="0"/>
      </c:bar3DChart>
      <c:catAx>
        <c:axId val="251351711"/>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8203487"/>
        <c:crosses val="autoZero"/>
        <c:auto val="1"/>
        <c:lblAlgn val="ctr"/>
        <c:lblOffset val="100"/>
        <c:noMultiLvlLbl val="0"/>
      </c:catAx>
      <c:valAx>
        <c:axId val="21820348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5135171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n-IN"/>
            </a:pPr>
            <a:r>
              <a:rPr lang="en-IN" dirty="0"/>
              <a:t>FY 2017</a:t>
            </a:r>
          </a:p>
        </c:rich>
      </c:tx>
      <c:overlay val="0"/>
    </c:title>
    <c:autoTitleDeleted val="0"/>
    <c:plotArea>
      <c:layout/>
      <c:pieChart>
        <c:varyColors val="1"/>
        <c:ser>
          <c:idx val="0"/>
          <c:order val="0"/>
          <c:tx>
            <c:strRef>
              <c:f>'percentages from terittories'!$C$24</c:f>
              <c:strCache>
                <c:ptCount val="1"/>
                <c:pt idx="0">
                  <c:v>FY 2009</c:v>
                </c:pt>
              </c:strCache>
            </c:strRef>
          </c:tx>
          <c:dPt>
            <c:idx val="2"/>
            <c:bubble3D val="0"/>
            <c:spPr>
              <a:solidFill>
                <a:srgbClr val="C00000"/>
              </a:solidFill>
            </c:spPr>
            <c:extLst>
              <c:ext xmlns:c16="http://schemas.microsoft.com/office/drawing/2014/chart" uri="{C3380CC4-5D6E-409C-BE32-E72D297353CC}">
                <c16:uniqueId val="{00000000-C481-418C-A786-4CF810B45960}"/>
              </c:ext>
            </c:extLst>
          </c:dPt>
          <c:dLbls>
            <c:spPr>
              <a:noFill/>
              <a:ln>
                <a:noFill/>
              </a:ln>
              <a:effectLst/>
            </c:spPr>
            <c:txPr>
              <a:bodyPr/>
              <a:lstStyle/>
              <a:p>
                <a:pPr>
                  <a:defRPr lang="en-IN"/>
                </a:pPr>
                <a:endParaRPr lang="en-US"/>
              </a:p>
            </c:txPr>
            <c:showLegendKey val="0"/>
            <c:showVal val="1"/>
            <c:showCatName val="0"/>
            <c:showSerName val="0"/>
            <c:showPercent val="1"/>
            <c:showBubbleSize val="0"/>
            <c:showLeaderLines val="1"/>
            <c:extLst>
              <c:ext xmlns:c15="http://schemas.microsoft.com/office/drawing/2012/chart" uri="{CE6537A1-D6FC-4f65-9D91-7224C49458BB}"/>
            </c:extLst>
          </c:dLbls>
          <c:cat>
            <c:strRef>
              <c:f>'percentages from terittories'!$B$25:$B$27</c:f>
              <c:strCache>
                <c:ptCount val="3"/>
                <c:pt idx="0">
                  <c:v>USA</c:v>
                </c:pt>
                <c:pt idx="1">
                  <c:v>EUROPE</c:v>
                </c:pt>
                <c:pt idx="2">
                  <c:v>APAC</c:v>
                </c:pt>
              </c:strCache>
            </c:strRef>
          </c:cat>
          <c:val>
            <c:numRef>
              <c:f>'percentages from terittories'!$C$25:$C$27</c:f>
              <c:numCache>
                <c:formatCode>_("$"* #,##0_);_("$"* \(#,##0\);_("$"* "-"??_);_(@_)</c:formatCode>
                <c:ptCount val="3"/>
                <c:pt idx="0">
                  <c:v>909242.30486247735</c:v>
                </c:pt>
                <c:pt idx="1">
                  <c:v>690601.20753764291</c:v>
                </c:pt>
                <c:pt idx="2">
                  <c:v>68575.028538131082</c:v>
                </c:pt>
              </c:numCache>
            </c:numRef>
          </c:val>
          <c:extLst>
            <c:ext xmlns:c16="http://schemas.microsoft.com/office/drawing/2014/chart" uri="{C3380CC4-5D6E-409C-BE32-E72D297353CC}">
              <c16:uniqueId val="{00000001-C481-418C-A786-4CF810B45960}"/>
            </c:ext>
          </c:extLst>
        </c:ser>
        <c:dLbls>
          <c:showLegendKey val="0"/>
          <c:showVal val="0"/>
          <c:showCatName val="0"/>
          <c:showSerName val="0"/>
          <c:showPercent val="0"/>
          <c:showBubbleSize val="0"/>
          <c:showLeaderLines val="1"/>
        </c:dLbls>
        <c:firstSliceAng val="0"/>
      </c:pieChart>
    </c:plotArea>
    <c:legend>
      <c:legendPos val="r"/>
      <c:overlay val="0"/>
      <c:txPr>
        <a:bodyPr/>
        <a:lstStyle/>
        <a:p>
          <a:pPr>
            <a:defRPr lang="en-IN"/>
          </a:pPr>
          <a:endParaRPr lang="en-US"/>
        </a:p>
      </c:txPr>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n-IN"/>
            </a:pPr>
            <a:r>
              <a:rPr lang="en-IN" dirty="0"/>
              <a:t>FY 2018</a:t>
            </a:r>
          </a:p>
        </c:rich>
      </c:tx>
      <c:overlay val="0"/>
    </c:title>
    <c:autoTitleDeleted val="0"/>
    <c:plotArea>
      <c:layout/>
      <c:pieChart>
        <c:varyColors val="1"/>
        <c:ser>
          <c:idx val="0"/>
          <c:order val="0"/>
          <c:tx>
            <c:strRef>
              <c:f>'percentages from terittories'!$D$24</c:f>
              <c:strCache>
                <c:ptCount val="1"/>
                <c:pt idx="0">
                  <c:v>FY 2010</c:v>
                </c:pt>
              </c:strCache>
            </c:strRef>
          </c:tx>
          <c:dPt>
            <c:idx val="2"/>
            <c:bubble3D val="0"/>
            <c:spPr>
              <a:solidFill>
                <a:srgbClr val="C00000"/>
              </a:solidFill>
            </c:spPr>
            <c:extLst>
              <c:ext xmlns:c16="http://schemas.microsoft.com/office/drawing/2014/chart" uri="{C3380CC4-5D6E-409C-BE32-E72D297353CC}">
                <c16:uniqueId val="{00000000-56C6-4ADD-89C4-C10558C71932}"/>
              </c:ext>
            </c:extLst>
          </c:dPt>
          <c:dLbls>
            <c:spPr>
              <a:noFill/>
              <a:ln>
                <a:noFill/>
              </a:ln>
              <a:effectLst/>
            </c:spPr>
            <c:txPr>
              <a:bodyPr/>
              <a:lstStyle/>
              <a:p>
                <a:pPr>
                  <a:defRPr lang="en-IN"/>
                </a:pPr>
                <a:endParaRPr lang="en-US"/>
              </a:p>
            </c:txPr>
            <c:showLegendKey val="0"/>
            <c:showVal val="1"/>
            <c:showCatName val="0"/>
            <c:showSerName val="0"/>
            <c:showPercent val="1"/>
            <c:showBubbleSize val="0"/>
            <c:showLeaderLines val="1"/>
            <c:extLst>
              <c:ext xmlns:c15="http://schemas.microsoft.com/office/drawing/2012/chart" uri="{CE6537A1-D6FC-4f65-9D91-7224C49458BB}"/>
            </c:extLst>
          </c:dLbls>
          <c:cat>
            <c:strRef>
              <c:f>'percentages from terittories'!$B$25:$B$27</c:f>
              <c:strCache>
                <c:ptCount val="3"/>
                <c:pt idx="0">
                  <c:v>USA</c:v>
                </c:pt>
                <c:pt idx="1">
                  <c:v>EUROPE</c:v>
                </c:pt>
                <c:pt idx="2">
                  <c:v>APAC</c:v>
                </c:pt>
              </c:strCache>
            </c:strRef>
          </c:cat>
          <c:val>
            <c:numRef>
              <c:f>'percentages from terittories'!$D$25:$D$27</c:f>
              <c:numCache>
                <c:formatCode>_("$"* #,##0_);_("$"* \(#,##0\);_("$"* "-"??_);_(@_)</c:formatCode>
                <c:ptCount val="3"/>
                <c:pt idx="0">
                  <c:v>984975.85586714302</c:v>
                </c:pt>
                <c:pt idx="1">
                  <c:v>1043048.8011969274</c:v>
                </c:pt>
                <c:pt idx="2">
                  <c:v>45124.810361550117</c:v>
                </c:pt>
              </c:numCache>
            </c:numRef>
          </c:val>
          <c:extLst>
            <c:ext xmlns:c16="http://schemas.microsoft.com/office/drawing/2014/chart" uri="{C3380CC4-5D6E-409C-BE32-E72D297353CC}">
              <c16:uniqueId val="{00000001-56C6-4ADD-89C4-C10558C71932}"/>
            </c:ext>
          </c:extLst>
        </c:ser>
        <c:dLbls>
          <c:showLegendKey val="0"/>
          <c:showVal val="0"/>
          <c:showCatName val="0"/>
          <c:showSerName val="0"/>
          <c:showPercent val="0"/>
          <c:showBubbleSize val="0"/>
          <c:showLeaderLines val="1"/>
        </c:dLbls>
        <c:firstSliceAng val="0"/>
      </c:pieChart>
    </c:plotArea>
    <c:legend>
      <c:legendPos val="r"/>
      <c:overlay val="0"/>
      <c:txPr>
        <a:bodyPr/>
        <a:lstStyle/>
        <a:p>
          <a:pPr>
            <a:defRPr lang="en-IN"/>
          </a:pPr>
          <a:endParaRPr lang="en-US"/>
        </a:p>
      </c:txPr>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n-IN"/>
            </a:pPr>
            <a:r>
              <a:rPr lang="en-IN" dirty="0"/>
              <a:t>FY 2019</a:t>
            </a:r>
          </a:p>
        </c:rich>
      </c:tx>
      <c:overlay val="0"/>
    </c:title>
    <c:autoTitleDeleted val="0"/>
    <c:plotArea>
      <c:layout/>
      <c:pieChart>
        <c:varyColors val="1"/>
        <c:ser>
          <c:idx val="0"/>
          <c:order val="0"/>
          <c:tx>
            <c:strRef>
              <c:f>'percentages from terittories'!$E$24</c:f>
              <c:strCache>
                <c:ptCount val="1"/>
                <c:pt idx="0">
                  <c:v>FY 2011</c:v>
                </c:pt>
              </c:strCache>
            </c:strRef>
          </c:tx>
          <c:dPt>
            <c:idx val="2"/>
            <c:bubble3D val="0"/>
            <c:spPr>
              <a:solidFill>
                <a:srgbClr val="C00000"/>
              </a:solidFill>
            </c:spPr>
            <c:extLst>
              <c:ext xmlns:c16="http://schemas.microsoft.com/office/drawing/2014/chart" uri="{C3380CC4-5D6E-409C-BE32-E72D297353CC}">
                <c16:uniqueId val="{00000000-F5E2-46A6-8FA3-515C6F78706D}"/>
              </c:ext>
            </c:extLst>
          </c:dPt>
          <c:dLbls>
            <c:spPr>
              <a:noFill/>
              <a:ln>
                <a:noFill/>
              </a:ln>
              <a:effectLst/>
            </c:spPr>
            <c:txPr>
              <a:bodyPr/>
              <a:lstStyle/>
              <a:p>
                <a:pPr>
                  <a:defRPr lang="en-IN"/>
                </a:pPr>
                <a:endParaRPr lang="en-US"/>
              </a:p>
            </c:txPr>
            <c:showLegendKey val="0"/>
            <c:showVal val="1"/>
            <c:showCatName val="0"/>
            <c:showSerName val="0"/>
            <c:showPercent val="1"/>
            <c:showBubbleSize val="0"/>
            <c:showLeaderLines val="1"/>
            <c:extLst>
              <c:ext xmlns:c15="http://schemas.microsoft.com/office/drawing/2012/chart" uri="{CE6537A1-D6FC-4f65-9D91-7224C49458BB}"/>
            </c:extLst>
          </c:dLbls>
          <c:cat>
            <c:strRef>
              <c:f>'percentages from terittories'!$B$25:$B$27</c:f>
              <c:strCache>
                <c:ptCount val="3"/>
                <c:pt idx="0">
                  <c:v>USA</c:v>
                </c:pt>
                <c:pt idx="1">
                  <c:v>EUROPE</c:v>
                </c:pt>
                <c:pt idx="2">
                  <c:v>APAC</c:v>
                </c:pt>
              </c:strCache>
            </c:strRef>
          </c:cat>
          <c:val>
            <c:numRef>
              <c:f>'percentages from terittories'!$E$25:$E$27</c:f>
              <c:numCache>
                <c:formatCode>_("$"* #,##0_);_("$"* \(#,##0\);_("$"* "-"??_);_(@_)</c:formatCode>
                <c:ptCount val="3"/>
                <c:pt idx="0">
                  <c:v>883406</c:v>
                </c:pt>
                <c:pt idx="1">
                  <c:v>1236636.1000000001</c:v>
                </c:pt>
                <c:pt idx="2">
                  <c:v>137777</c:v>
                </c:pt>
              </c:numCache>
            </c:numRef>
          </c:val>
          <c:extLst>
            <c:ext xmlns:c16="http://schemas.microsoft.com/office/drawing/2014/chart" uri="{C3380CC4-5D6E-409C-BE32-E72D297353CC}">
              <c16:uniqueId val="{00000001-F5E2-46A6-8FA3-515C6F78706D}"/>
            </c:ext>
          </c:extLst>
        </c:ser>
        <c:dLbls>
          <c:showLegendKey val="0"/>
          <c:showVal val="0"/>
          <c:showCatName val="0"/>
          <c:showSerName val="0"/>
          <c:showPercent val="0"/>
          <c:showBubbleSize val="0"/>
          <c:showLeaderLines val="1"/>
        </c:dLbls>
        <c:firstSliceAng val="0"/>
      </c:pieChart>
    </c:plotArea>
    <c:legend>
      <c:legendPos val="r"/>
      <c:overlay val="0"/>
      <c:txPr>
        <a:bodyPr/>
        <a:lstStyle/>
        <a:p>
          <a:pPr>
            <a:defRPr lang="en-IN"/>
          </a:pPr>
          <a:endParaRPr lang="en-US"/>
        </a:p>
      </c:txPr>
    </c:legend>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IN" dirty="0"/>
              <a:t>FY 2020(Q1+Q2)</a:t>
            </a:r>
          </a:p>
        </c:rich>
      </c:tx>
      <c:overlay val="0"/>
    </c:title>
    <c:autoTitleDeleted val="0"/>
    <c:plotArea>
      <c:layout/>
      <c:pieChart>
        <c:varyColors val="1"/>
        <c:ser>
          <c:idx val="0"/>
          <c:order val="0"/>
          <c:tx>
            <c:strRef>
              <c:f>'percentages from terittories'!$F$24</c:f>
              <c:strCache>
                <c:ptCount val="1"/>
                <c:pt idx="0">
                  <c:v>FY 2012(Q1+Q2)</c:v>
                </c:pt>
              </c:strCache>
            </c:strRef>
          </c:tx>
          <c:dPt>
            <c:idx val="2"/>
            <c:bubble3D val="0"/>
            <c:spPr>
              <a:solidFill>
                <a:srgbClr val="C00000"/>
              </a:solidFill>
            </c:spPr>
            <c:extLst>
              <c:ext xmlns:c16="http://schemas.microsoft.com/office/drawing/2014/chart" uri="{C3380CC4-5D6E-409C-BE32-E72D297353CC}">
                <c16:uniqueId val="{00000000-F767-46CB-BCBC-9A8232E2FD0C}"/>
              </c:ext>
            </c:extLst>
          </c:dPt>
          <c:dLbls>
            <c:spPr>
              <a:noFill/>
              <a:ln>
                <a:noFill/>
              </a:ln>
              <a:effectLst/>
            </c:spPr>
            <c:showLegendKey val="0"/>
            <c:showVal val="1"/>
            <c:showCatName val="0"/>
            <c:showSerName val="0"/>
            <c:showPercent val="1"/>
            <c:showBubbleSize val="0"/>
            <c:showLeaderLines val="1"/>
            <c:extLst>
              <c:ext xmlns:c15="http://schemas.microsoft.com/office/drawing/2012/chart" uri="{CE6537A1-D6FC-4f65-9D91-7224C49458BB}"/>
            </c:extLst>
          </c:dLbls>
          <c:cat>
            <c:strRef>
              <c:f>'percentages from terittories'!$B$25:$B$27</c:f>
              <c:strCache>
                <c:ptCount val="3"/>
                <c:pt idx="0">
                  <c:v>USA</c:v>
                </c:pt>
                <c:pt idx="1">
                  <c:v>EUROPE</c:v>
                </c:pt>
                <c:pt idx="2">
                  <c:v>APAC</c:v>
                </c:pt>
              </c:strCache>
            </c:strRef>
          </c:cat>
          <c:val>
            <c:numRef>
              <c:f>'percentages from terittories'!$F$25:$F$27</c:f>
              <c:numCache>
                <c:formatCode>_("$"* #,##0_);_("$"* \(#,##0\);_("$"* "-"??_);_(@_)</c:formatCode>
                <c:ptCount val="3"/>
                <c:pt idx="0">
                  <c:v>987094</c:v>
                </c:pt>
                <c:pt idx="1">
                  <c:v>433078</c:v>
                </c:pt>
                <c:pt idx="2">
                  <c:v>19343</c:v>
                </c:pt>
              </c:numCache>
            </c:numRef>
          </c:val>
          <c:extLst>
            <c:ext xmlns:c16="http://schemas.microsoft.com/office/drawing/2014/chart" uri="{C3380CC4-5D6E-409C-BE32-E72D297353CC}">
              <c16:uniqueId val="{00000001-F767-46CB-BCBC-9A8232E2FD0C}"/>
            </c:ext>
          </c:extLst>
        </c:ser>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347">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1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47">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347">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9.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_rels/data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4" Type="http://schemas.openxmlformats.org/officeDocument/2006/relationships/image" Target="../media/image9.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_rels/drawing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4" Type="http://schemas.openxmlformats.org/officeDocument/2006/relationships/image" Target="../media/image9.svg"/></Relationships>
</file>

<file path=ppt/diagrams/colors1.xml><?xml version="1.0" encoding="utf-8"?>
<dgm:colorsDef xmlns:dgm="http://schemas.openxmlformats.org/drawingml/2006/diagram" xmlns:a="http://schemas.openxmlformats.org/drawingml/2006/main" uniqueId="urn:microsoft.com/office/officeart/2018/5/colors/Iconchunking_neutralbg_accent3_2">
  <dgm:title val=""/>
  <dgm:desc val=""/>
  <dgm:catLst>
    <dgm:cat type="accent3" pri="13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a:alpha val="0"/>
      </a:schemeClr>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DE6D3F-692C-48D3-B16E-3B8DC144C746}" type="doc">
      <dgm:prSet loTypeId="urn:microsoft.com/office/officeart/2018/5/layout/IconCircleLabelList" loCatId="icon" qsTypeId="urn:microsoft.com/office/officeart/2005/8/quickstyle/simple1" qsCatId="simple" csTypeId="urn:microsoft.com/office/officeart/2018/5/colors/Iconchunking_neutralbg_accent3_2" csCatId="accent3" phldr="1"/>
      <dgm:spPr/>
      <dgm:t>
        <a:bodyPr/>
        <a:lstStyle/>
        <a:p>
          <a:endParaRPr lang="en-US"/>
        </a:p>
      </dgm:t>
    </dgm:pt>
    <dgm:pt modelId="{AEB167BD-F13D-4BC8-BB3C-EA2A2469F755}">
      <dgm:prSet/>
      <dgm:spPr/>
      <dgm:t>
        <a:bodyPr/>
        <a:lstStyle/>
        <a:p>
          <a:pPr>
            <a:defRPr cap="all"/>
          </a:pPr>
          <a:r>
            <a:rPr lang="en-IN"/>
            <a:t>THIS IS A SAMPLE OF A TYPICAL SALES PERFORMANCE REVIEW OR A MONTHLY SALE REPORT</a:t>
          </a:r>
          <a:endParaRPr lang="en-US"/>
        </a:p>
      </dgm:t>
    </dgm:pt>
    <dgm:pt modelId="{2E422848-DD72-4F59-8A6B-6A464A555A5A}" type="parTrans" cxnId="{6FCAD917-1836-4DEA-8562-B6022C250EE0}">
      <dgm:prSet/>
      <dgm:spPr/>
      <dgm:t>
        <a:bodyPr/>
        <a:lstStyle/>
        <a:p>
          <a:endParaRPr lang="en-US"/>
        </a:p>
      </dgm:t>
    </dgm:pt>
    <dgm:pt modelId="{012F47EA-4C8C-40A3-9494-9A10D37B0A8A}" type="sibTrans" cxnId="{6FCAD917-1836-4DEA-8562-B6022C250EE0}">
      <dgm:prSet/>
      <dgm:spPr/>
      <dgm:t>
        <a:bodyPr/>
        <a:lstStyle/>
        <a:p>
          <a:endParaRPr lang="en-US"/>
        </a:p>
      </dgm:t>
    </dgm:pt>
    <dgm:pt modelId="{DC64526F-F89B-46C1-B9D9-4090711C16A7}">
      <dgm:prSet/>
      <dgm:spPr/>
      <dgm:t>
        <a:bodyPr/>
        <a:lstStyle/>
        <a:p>
          <a:pPr>
            <a:defRPr cap="all"/>
          </a:pPr>
          <a:r>
            <a:rPr lang="en-IN"/>
            <a:t>WHILE THIS REPORT IS BASED ON KEY SALES METRICS, THE METRICS THEMSELVES CAN BE CHANGED AS PER THE REQUIREMENT OF THE COMPANY AND THE COMPANY KPIs</a:t>
          </a:r>
          <a:endParaRPr lang="en-US"/>
        </a:p>
      </dgm:t>
    </dgm:pt>
    <dgm:pt modelId="{1DEDBB7B-019F-4914-B3B9-56A93115C0C9}" type="parTrans" cxnId="{358AAAB4-1DD6-4A15-956D-6B5F3947AAB9}">
      <dgm:prSet/>
      <dgm:spPr/>
      <dgm:t>
        <a:bodyPr/>
        <a:lstStyle/>
        <a:p>
          <a:endParaRPr lang="en-US"/>
        </a:p>
      </dgm:t>
    </dgm:pt>
    <dgm:pt modelId="{2A387792-6296-4D78-8849-622E693CF036}" type="sibTrans" cxnId="{358AAAB4-1DD6-4A15-956D-6B5F3947AAB9}">
      <dgm:prSet/>
      <dgm:spPr/>
      <dgm:t>
        <a:bodyPr/>
        <a:lstStyle/>
        <a:p>
          <a:endParaRPr lang="en-US"/>
        </a:p>
      </dgm:t>
    </dgm:pt>
    <dgm:pt modelId="{19BE78F7-7667-4A82-82F8-0655D558B32D}" type="pres">
      <dgm:prSet presAssocID="{ABDE6D3F-692C-48D3-B16E-3B8DC144C746}" presName="root" presStyleCnt="0">
        <dgm:presLayoutVars>
          <dgm:dir/>
          <dgm:resizeHandles val="exact"/>
        </dgm:presLayoutVars>
      </dgm:prSet>
      <dgm:spPr/>
    </dgm:pt>
    <dgm:pt modelId="{923F3226-9D28-40F2-85AC-3FAD1C8D99FE}" type="pres">
      <dgm:prSet presAssocID="{AEB167BD-F13D-4BC8-BB3C-EA2A2469F755}" presName="compNode" presStyleCnt="0"/>
      <dgm:spPr/>
    </dgm:pt>
    <dgm:pt modelId="{F616145F-F2AE-4875-A164-E31F83622FE2}" type="pres">
      <dgm:prSet presAssocID="{AEB167BD-F13D-4BC8-BB3C-EA2A2469F755}" presName="iconBgRect" presStyleLbl="bgShp" presStyleIdx="0" presStyleCnt="2"/>
      <dgm:spPr/>
    </dgm:pt>
    <dgm:pt modelId="{B1880279-3D0A-4247-BD79-23ADC786BF93}" type="pres">
      <dgm:prSet presAssocID="{AEB167BD-F13D-4BC8-BB3C-EA2A2469F755}"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ar chart"/>
        </a:ext>
      </dgm:extLst>
    </dgm:pt>
    <dgm:pt modelId="{8543D71D-BE12-4982-ACA2-68C731EDDE11}" type="pres">
      <dgm:prSet presAssocID="{AEB167BD-F13D-4BC8-BB3C-EA2A2469F755}" presName="spaceRect" presStyleCnt="0"/>
      <dgm:spPr/>
    </dgm:pt>
    <dgm:pt modelId="{90E5F44A-EAF4-4275-A04E-91CD97000D8B}" type="pres">
      <dgm:prSet presAssocID="{AEB167BD-F13D-4BC8-BB3C-EA2A2469F755}" presName="textRect" presStyleLbl="revTx" presStyleIdx="0" presStyleCnt="2">
        <dgm:presLayoutVars>
          <dgm:chMax val="1"/>
          <dgm:chPref val="1"/>
        </dgm:presLayoutVars>
      </dgm:prSet>
      <dgm:spPr/>
    </dgm:pt>
    <dgm:pt modelId="{AD2B2A41-586B-4F48-A074-B98ADE077C00}" type="pres">
      <dgm:prSet presAssocID="{012F47EA-4C8C-40A3-9494-9A10D37B0A8A}" presName="sibTrans" presStyleCnt="0"/>
      <dgm:spPr/>
    </dgm:pt>
    <dgm:pt modelId="{B68851AD-ECB4-4646-A361-1B67DA820BF0}" type="pres">
      <dgm:prSet presAssocID="{DC64526F-F89B-46C1-B9D9-4090711C16A7}" presName="compNode" presStyleCnt="0"/>
      <dgm:spPr/>
    </dgm:pt>
    <dgm:pt modelId="{ECA41513-37F2-4A83-B915-D1767D69385A}" type="pres">
      <dgm:prSet presAssocID="{DC64526F-F89B-46C1-B9D9-4090711C16A7}" presName="iconBgRect" presStyleLbl="bgShp" presStyleIdx="1" presStyleCnt="2"/>
      <dgm:spPr/>
    </dgm:pt>
    <dgm:pt modelId="{03AA12EB-29A9-4824-B4BC-4CA8718F9CD1}" type="pres">
      <dgm:prSet presAssocID="{DC64526F-F89B-46C1-B9D9-4090711C16A7}"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usiness Growth"/>
        </a:ext>
      </dgm:extLst>
    </dgm:pt>
    <dgm:pt modelId="{93D022F4-3CFF-4907-9D68-D0FC1DCBA0DC}" type="pres">
      <dgm:prSet presAssocID="{DC64526F-F89B-46C1-B9D9-4090711C16A7}" presName="spaceRect" presStyleCnt="0"/>
      <dgm:spPr/>
    </dgm:pt>
    <dgm:pt modelId="{67ECD69B-6366-4CB3-8F60-BCCCE5984992}" type="pres">
      <dgm:prSet presAssocID="{DC64526F-F89B-46C1-B9D9-4090711C16A7}" presName="textRect" presStyleLbl="revTx" presStyleIdx="1" presStyleCnt="2">
        <dgm:presLayoutVars>
          <dgm:chMax val="1"/>
          <dgm:chPref val="1"/>
        </dgm:presLayoutVars>
      </dgm:prSet>
      <dgm:spPr/>
    </dgm:pt>
  </dgm:ptLst>
  <dgm:cxnLst>
    <dgm:cxn modelId="{6FCAD917-1836-4DEA-8562-B6022C250EE0}" srcId="{ABDE6D3F-692C-48D3-B16E-3B8DC144C746}" destId="{AEB167BD-F13D-4BC8-BB3C-EA2A2469F755}" srcOrd="0" destOrd="0" parTransId="{2E422848-DD72-4F59-8A6B-6A464A555A5A}" sibTransId="{012F47EA-4C8C-40A3-9494-9A10D37B0A8A}"/>
    <dgm:cxn modelId="{EEBCE329-7DD3-4A5F-A4C7-A822C24808EE}" type="presOf" srcId="{DC64526F-F89B-46C1-B9D9-4090711C16A7}" destId="{67ECD69B-6366-4CB3-8F60-BCCCE5984992}" srcOrd="0" destOrd="0" presId="urn:microsoft.com/office/officeart/2018/5/layout/IconCircleLabelList"/>
    <dgm:cxn modelId="{1FAD4F74-DA05-4A39-BE82-4CD4D0076978}" type="presOf" srcId="{AEB167BD-F13D-4BC8-BB3C-EA2A2469F755}" destId="{90E5F44A-EAF4-4275-A04E-91CD97000D8B}" srcOrd="0" destOrd="0" presId="urn:microsoft.com/office/officeart/2018/5/layout/IconCircleLabelList"/>
    <dgm:cxn modelId="{358AAAB4-1DD6-4A15-956D-6B5F3947AAB9}" srcId="{ABDE6D3F-692C-48D3-B16E-3B8DC144C746}" destId="{DC64526F-F89B-46C1-B9D9-4090711C16A7}" srcOrd="1" destOrd="0" parTransId="{1DEDBB7B-019F-4914-B3B9-56A93115C0C9}" sibTransId="{2A387792-6296-4D78-8849-622E693CF036}"/>
    <dgm:cxn modelId="{61A72DF2-837F-4C83-9AD3-D60BF2DE1558}" type="presOf" srcId="{ABDE6D3F-692C-48D3-B16E-3B8DC144C746}" destId="{19BE78F7-7667-4A82-82F8-0655D558B32D}" srcOrd="0" destOrd="0" presId="urn:microsoft.com/office/officeart/2018/5/layout/IconCircleLabelList"/>
    <dgm:cxn modelId="{F32243DB-FCF3-418A-AF19-0E7712A861AE}" type="presParOf" srcId="{19BE78F7-7667-4A82-82F8-0655D558B32D}" destId="{923F3226-9D28-40F2-85AC-3FAD1C8D99FE}" srcOrd="0" destOrd="0" presId="urn:microsoft.com/office/officeart/2018/5/layout/IconCircleLabelList"/>
    <dgm:cxn modelId="{3F198E49-96E1-4FCB-887E-41464EE0259D}" type="presParOf" srcId="{923F3226-9D28-40F2-85AC-3FAD1C8D99FE}" destId="{F616145F-F2AE-4875-A164-E31F83622FE2}" srcOrd="0" destOrd="0" presId="urn:microsoft.com/office/officeart/2018/5/layout/IconCircleLabelList"/>
    <dgm:cxn modelId="{F899F45D-EA8D-4EF2-96A9-27162A4808ED}" type="presParOf" srcId="{923F3226-9D28-40F2-85AC-3FAD1C8D99FE}" destId="{B1880279-3D0A-4247-BD79-23ADC786BF93}" srcOrd="1" destOrd="0" presId="urn:microsoft.com/office/officeart/2018/5/layout/IconCircleLabelList"/>
    <dgm:cxn modelId="{F055C4C4-160B-4667-B589-A40AD2F31863}" type="presParOf" srcId="{923F3226-9D28-40F2-85AC-3FAD1C8D99FE}" destId="{8543D71D-BE12-4982-ACA2-68C731EDDE11}" srcOrd="2" destOrd="0" presId="urn:microsoft.com/office/officeart/2018/5/layout/IconCircleLabelList"/>
    <dgm:cxn modelId="{F16DA145-09C4-435D-B345-FCBCF947B347}" type="presParOf" srcId="{923F3226-9D28-40F2-85AC-3FAD1C8D99FE}" destId="{90E5F44A-EAF4-4275-A04E-91CD97000D8B}" srcOrd="3" destOrd="0" presId="urn:microsoft.com/office/officeart/2018/5/layout/IconCircleLabelList"/>
    <dgm:cxn modelId="{14F37588-7A8B-413D-AB98-4C4F16336CAE}" type="presParOf" srcId="{19BE78F7-7667-4A82-82F8-0655D558B32D}" destId="{AD2B2A41-586B-4F48-A074-B98ADE077C00}" srcOrd="1" destOrd="0" presId="urn:microsoft.com/office/officeart/2018/5/layout/IconCircleLabelList"/>
    <dgm:cxn modelId="{E19E48E1-4481-4FAA-AF67-60EE35B4DDCD}" type="presParOf" srcId="{19BE78F7-7667-4A82-82F8-0655D558B32D}" destId="{B68851AD-ECB4-4646-A361-1B67DA820BF0}" srcOrd="2" destOrd="0" presId="urn:microsoft.com/office/officeart/2018/5/layout/IconCircleLabelList"/>
    <dgm:cxn modelId="{93EE0D1B-F444-41D8-A18D-A5DBC5AE7731}" type="presParOf" srcId="{B68851AD-ECB4-4646-A361-1B67DA820BF0}" destId="{ECA41513-37F2-4A83-B915-D1767D69385A}" srcOrd="0" destOrd="0" presId="urn:microsoft.com/office/officeart/2018/5/layout/IconCircleLabelList"/>
    <dgm:cxn modelId="{AE5F5053-B93E-424D-90E3-0CF733A9E223}" type="presParOf" srcId="{B68851AD-ECB4-4646-A361-1B67DA820BF0}" destId="{03AA12EB-29A9-4824-B4BC-4CA8718F9CD1}" srcOrd="1" destOrd="0" presId="urn:microsoft.com/office/officeart/2018/5/layout/IconCircleLabelList"/>
    <dgm:cxn modelId="{EA3AF73C-3E18-484F-945C-F9DAB8A41EFE}" type="presParOf" srcId="{B68851AD-ECB4-4646-A361-1B67DA820BF0}" destId="{93D022F4-3CFF-4907-9D68-D0FC1DCBA0DC}" srcOrd="2" destOrd="0" presId="urn:microsoft.com/office/officeart/2018/5/layout/IconCircleLabelList"/>
    <dgm:cxn modelId="{E04CBADA-43A9-439C-9CFA-C08F78FCCE49}" type="presParOf" srcId="{B68851AD-ECB4-4646-A361-1B67DA820BF0}" destId="{67ECD69B-6366-4CB3-8F60-BCCCE5984992}"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4FC617C-8087-4434-A761-6D27BDEFB0BD}" type="doc">
      <dgm:prSet loTypeId="urn:microsoft.com/office/officeart/2018/5/layout/IconLeafLabelList" loCatId="icon" qsTypeId="urn:microsoft.com/office/officeart/2005/8/quickstyle/simple1" qsCatId="simple" csTypeId="urn:microsoft.com/office/officeart/2018/5/colors/Iconchunking_neutralbg_accent1_2" csCatId="accent1" phldr="1"/>
      <dgm:spPr/>
      <dgm:t>
        <a:bodyPr/>
        <a:lstStyle/>
        <a:p>
          <a:endParaRPr lang="en-US"/>
        </a:p>
      </dgm:t>
    </dgm:pt>
    <dgm:pt modelId="{6AE7232A-BF67-4189-B523-DA98D9925204}">
      <dgm:prSet/>
      <dgm:spPr/>
      <dgm:t>
        <a:bodyPr/>
        <a:lstStyle/>
        <a:p>
          <a:pPr>
            <a:defRPr cap="all"/>
          </a:pPr>
          <a:r>
            <a:rPr lang="en-IN" b="0"/>
            <a:t>KPIs are very important to analyse how the combined Sales &amp; Marketing efforts are working, which includes Marketing, Lead Generation, Sales. Compare the monthly sales KPIs with previous month’s results to see whether your sales performance is increasing or declining. Always look for the root cause of poor results – is your sales slowing because of low season, lazy salespeople or poor marketing decisions?</a:t>
          </a:r>
          <a:endParaRPr lang="en-US"/>
        </a:p>
      </dgm:t>
    </dgm:pt>
    <dgm:pt modelId="{3FC3B79F-E218-4F99-9464-9D36E0BE0829}" type="parTrans" cxnId="{FB5B9FC3-4E4E-4FD5-8A48-D7D868771D02}">
      <dgm:prSet/>
      <dgm:spPr/>
      <dgm:t>
        <a:bodyPr/>
        <a:lstStyle/>
        <a:p>
          <a:endParaRPr lang="en-US"/>
        </a:p>
      </dgm:t>
    </dgm:pt>
    <dgm:pt modelId="{04547657-CBFE-4C67-AA33-04F1F6DAD691}" type="sibTrans" cxnId="{FB5B9FC3-4E4E-4FD5-8A48-D7D868771D02}">
      <dgm:prSet/>
      <dgm:spPr/>
      <dgm:t>
        <a:bodyPr/>
        <a:lstStyle/>
        <a:p>
          <a:endParaRPr lang="en-US"/>
        </a:p>
      </dgm:t>
    </dgm:pt>
    <dgm:pt modelId="{A581208D-4DC2-4F49-B675-F9E0C7AD7D2F}">
      <dgm:prSet/>
      <dgm:spPr/>
      <dgm:t>
        <a:bodyPr/>
        <a:lstStyle/>
        <a:p>
          <a:pPr>
            <a:defRPr cap="all"/>
          </a:pPr>
          <a:r>
            <a:rPr lang="en-IN" b="0"/>
            <a:t>Moreover, track the number of monthly new leads to get to the core of your sales performance. Many sales metrics overlap with the ones measured by the marketing department.  CEO/manager dashboard is not only about KPIs but also comparative month-to-month charts and graphs. For example, a line chart of monthly new leads / sales is a great way to spot the trend and adjust your marketing and sales activities accordingly.</a:t>
          </a:r>
          <a:endParaRPr lang="en-US"/>
        </a:p>
      </dgm:t>
    </dgm:pt>
    <dgm:pt modelId="{0299FA15-1E6C-4CA2-BBCD-E96AEF22E4A7}" type="parTrans" cxnId="{FE6259EC-8F2C-43F9-8F36-B89F4B1286CA}">
      <dgm:prSet/>
      <dgm:spPr/>
      <dgm:t>
        <a:bodyPr/>
        <a:lstStyle/>
        <a:p>
          <a:endParaRPr lang="en-US"/>
        </a:p>
      </dgm:t>
    </dgm:pt>
    <dgm:pt modelId="{1EC7E9AB-753F-4361-AB3A-9FC1868E1FF0}" type="sibTrans" cxnId="{FE6259EC-8F2C-43F9-8F36-B89F4B1286CA}">
      <dgm:prSet/>
      <dgm:spPr/>
      <dgm:t>
        <a:bodyPr/>
        <a:lstStyle/>
        <a:p>
          <a:endParaRPr lang="en-US"/>
        </a:p>
      </dgm:t>
    </dgm:pt>
    <dgm:pt modelId="{269FDE86-D717-4B0D-A78C-635B27F46A0A}" type="pres">
      <dgm:prSet presAssocID="{14FC617C-8087-4434-A761-6D27BDEFB0BD}" presName="root" presStyleCnt="0">
        <dgm:presLayoutVars>
          <dgm:dir/>
          <dgm:resizeHandles val="exact"/>
        </dgm:presLayoutVars>
      </dgm:prSet>
      <dgm:spPr/>
    </dgm:pt>
    <dgm:pt modelId="{2FD64615-E7DC-4D38-A269-61A09656E3F0}" type="pres">
      <dgm:prSet presAssocID="{6AE7232A-BF67-4189-B523-DA98D9925204}" presName="compNode" presStyleCnt="0"/>
      <dgm:spPr/>
    </dgm:pt>
    <dgm:pt modelId="{69EF064E-0A3D-4E7A-A583-5A892952EB67}" type="pres">
      <dgm:prSet presAssocID="{6AE7232A-BF67-4189-B523-DA98D9925204}" presName="iconBgRect" presStyleLbl="bgShp" presStyleIdx="0" presStyleCnt="2"/>
      <dgm:spPr>
        <a:prstGeom prst="round2DiagRect">
          <a:avLst>
            <a:gd name="adj1" fmla="val 29727"/>
            <a:gd name="adj2" fmla="val 0"/>
          </a:avLst>
        </a:prstGeom>
      </dgm:spPr>
    </dgm:pt>
    <dgm:pt modelId="{CA54D943-4471-4134-9460-241CF3674035}" type="pres">
      <dgm:prSet presAssocID="{6AE7232A-BF67-4189-B523-DA98D9925204}"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arget"/>
        </a:ext>
      </dgm:extLst>
    </dgm:pt>
    <dgm:pt modelId="{43081756-F595-4F1C-BF7E-81795327952B}" type="pres">
      <dgm:prSet presAssocID="{6AE7232A-BF67-4189-B523-DA98D9925204}" presName="spaceRect" presStyleCnt="0"/>
      <dgm:spPr/>
    </dgm:pt>
    <dgm:pt modelId="{FBB22EA7-D723-44DD-8796-97CA43E094A8}" type="pres">
      <dgm:prSet presAssocID="{6AE7232A-BF67-4189-B523-DA98D9925204}" presName="textRect" presStyleLbl="revTx" presStyleIdx="0" presStyleCnt="2">
        <dgm:presLayoutVars>
          <dgm:chMax val="1"/>
          <dgm:chPref val="1"/>
        </dgm:presLayoutVars>
      </dgm:prSet>
      <dgm:spPr/>
    </dgm:pt>
    <dgm:pt modelId="{B15BF0D3-5338-4ED9-AC6F-46815BBADD4E}" type="pres">
      <dgm:prSet presAssocID="{04547657-CBFE-4C67-AA33-04F1F6DAD691}" presName="sibTrans" presStyleCnt="0"/>
      <dgm:spPr/>
    </dgm:pt>
    <dgm:pt modelId="{4AD6C628-804D-4DF5-A196-3E19511D9030}" type="pres">
      <dgm:prSet presAssocID="{A581208D-4DC2-4F49-B675-F9E0C7AD7D2F}" presName="compNode" presStyleCnt="0"/>
      <dgm:spPr/>
    </dgm:pt>
    <dgm:pt modelId="{46457422-DF6A-48FD-AD27-FD355D4CAB7C}" type="pres">
      <dgm:prSet presAssocID="{A581208D-4DC2-4F49-B675-F9E0C7AD7D2F}" presName="iconBgRect" presStyleLbl="bgShp" presStyleIdx="1" presStyleCnt="2"/>
      <dgm:spPr>
        <a:prstGeom prst="round2DiagRect">
          <a:avLst>
            <a:gd name="adj1" fmla="val 29727"/>
            <a:gd name="adj2" fmla="val 0"/>
          </a:avLst>
        </a:prstGeom>
      </dgm:spPr>
    </dgm:pt>
    <dgm:pt modelId="{9B34FD38-ED56-4F85-9545-2BA98EC94553}" type="pres">
      <dgm:prSet presAssocID="{A581208D-4DC2-4F49-B675-F9E0C7AD7D2F}"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usiness Growth"/>
        </a:ext>
      </dgm:extLst>
    </dgm:pt>
    <dgm:pt modelId="{0F0A714C-B954-42BE-9A94-020C8662482B}" type="pres">
      <dgm:prSet presAssocID="{A581208D-4DC2-4F49-B675-F9E0C7AD7D2F}" presName="spaceRect" presStyleCnt="0"/>
      <dgm:spPr/>
    </dgm:pt>
    <dgm:pt modelId="{FC478E81-AFC7-40F8-9666-739E0DF145E4}" type="pres">
      <dgm:prSet presAssocID="{A581208D-4DC2-4F49-B675-F9E0C7AD7D2F}" presName="textRect" presStyleLbl="revTx" presStyleIdx="1" presStyleCnt="2">
        <dgm:presLayoutVars>
          <dgm:chMax val="1"/>
          <dgm:chPref val="1"/>
        </dgm:presLayoutVars>
      </dgm:prSet>
      <dgm:spPr/>
    </dgm:pt>
  </dgm:ptLst>
  <dgm:cxnLst>
    <dgm:cxn modelId="{A05203BE-3E1B-4BD7-BECA-D967FE38BCF7}" type="presOf" srcId="{14FC617C-8087-4434-A761-6D27BDEFB0BD}" destId="{269FDE86-D717-4B0D-A78C-635B27F46A0A}" srcOrd="0" destOrd="0" presId="urn:microsoft.com/office/officeart/2018/5/layout/IconLeafLabelList"/>
    <dgm:cxn modelId="{FB5B9FC3-4E4E-4FD5-8A48-D7D868771D02}" srcId="{14FC617C-8087-4434-A761-6D27BDEFB0BD}" destId="{6AE7232A-BF67-4189-B523-DA98D9925204}" srcOrd="0" destOrd="0" parTransId="{3FC3B79F-E218-4F99-9464-9D36E0BE0829}" sibTransId="{04547657-CBFE-4C67-AA33-04F1F6DAD691}"/>
    <dgm:cxn modelId="{9C290DC6-F24F-468F-9165-EE75E242CA84}" type="presOf" srcId="{6AE7232A-BF67-4189-B523-DA98D9925204}" destId="{FBB22EA7-D723-44DD-8796-97CA43E094A8}" srcOrd="0" destOrd="0" presId="urn:microsoft.com/office/officeart/2018/5/layout/IconLeafLabelList"/>
    <dgm:cxn modelId="{156DF5E9-E350-4F5C-98C8-630376EFD8EF}" type="presOf" srcId="{A581208D-4DC2-4F49-B675-F9E0C7AD7D2F}" destId="{FC478E81-AFC7-40F8-9666-739E0DF145E4}" srcOrd="0" destOrd="0" presId="urn:microsoft.com/office/officeart/2018/5/layout/IconLeafLabelList"/>
    <dgm:cxn modelId="{FE6259EC-8F2C-43F9-8F36-B89F4B1286CA}" srcId="{14FC617C-8087-4434-A761-6D27BDEFB0BD}" destId="{A581208D-4DC2-4F49-B675-F9E0C7AD7D2F}" srcOrd="1" destOrd="0" parTransId="{0299FA15-1E6C-4CA2-BBCD-E96AEF22E4A7}" sibTransId="{1EC7E9AB-753F-4361-AB3A-9FC1868E1FF0}"/>
    <dgm:cxn modelId="{67FFE73C-9B4B-42DA-BBFC-15CD3B254AF9}" type="presParOf" srcId="{269FDE86-D717-4B0D-A78C-635B27F46A0A}" destId="{2FD64615-E7DC-4D38-A269-61A09656E3F0}" srcOrd="0" destOrd="0" presId="urn:microsoft.com/office/officeart/2018/5/layout/IconLeafLabelList"/>
    <dgm:cxn modelId="{E4D54DD9-1DC2-4785-A3AC-9728A95C5687}" type="presParOf" srcId="{2FD64615-E7DC-4D38-A269-61A09656E3F0}" destId="{69EF064E-0A3D-4E7A-A583-5A892952EB67}" srcOrd="0" destOrd="0" presId="urn:microsoft.com/office/officeart/2018/5/layout/IconLeafLabelList"/>
    <dgm:cxn modelId="{69C56BB1-C008-45E6-9F60-383B04A2A690}" type="presParOf" srcId="{2FD64615-E7DC-4D38-A269-61A09656E3F0}" destId="{CA54D943-4471-4134-9460-241CF3674035}" srcOrd="1" destOrd="0" presId="urn:microsoft.com/office/officeart/2018/5/layout/IconLeafLabelList"/>
    <dgm:cxn modelId="{6AB932F8-C850-4E36-97D4-8E50D9B52314}" type="presParOf" srcId="{2FD64615-E7DC-4D38-A269-61A09656E3F0}" destId="{43081756-F595-4F1C-BF7E-81795327952B}" srcOrd="2" destOrd="0" presId="urn:microsoft.com/office/officeart/2018/5/layout/IconLeafLabelList"/>
    <dgm:cxn modelId="{6CE675B1-2010-4D97-9D4B-C22265C38150}" type="presParOf" srcId="{2FD64615-E7DC-4D38-A269-61A09656E3F0}" destId="{FBB22EA7-D723-44DD-8796-97CA43E094A8}" srcOrd="3" destOrd="0" presId="urn:microsoft.com/office/officeart/2018/5/layout/IconLeafLabelList"/>
    <dgm:cxn modelId="{BDB6E965-2D82-4457-BA10-3BCA58E4CE19}" type="presParOf" srcId="{269FDE86-D717-4B0D-A78C-635B27F46A0A}" destId="{B15BF0D3-5338-4ED9-AC6F-46815BBADD4E}" srcOrd="1" destOrd="0" presId="urn:microsoft.com/office/officeart/2018/5/layout/IconLeafLabelList"/>
    <dgm:cxn modelId="{7A35EECA-CE9E-4058-AB84-23EC8FA51793}" type="presParOf" srcId="{269FDE86-D717-4B0D-A78C-635B27F46A0A}" destId="{4AD6C628-804D-4DF5-A196-3E19511D9030}" srcOrd="2" destOrd="0" presId="urn:microsoft.com/office/officeart/2018/5/layout/IconLeafLabelList"/>
    <dgm:cxn modelId="{B532FF03-B37D-4177-A17E-6047F913EB87}" type="presParOf" srcId="{4AD6C628-804D-4DF5-A196-3E19511D9030}" destId="{46457422-DF6A-48FD-AD27-FD355D4CAB7C}" srcOrd="0" destOrd="0" presId="urn:microsoft.com/office/officeart/2018/5/layout/IconLeafLabelList"/>
    <dgm:cxn modelId="{59DCF916-4271-434D-A9C8-4B08D67B3502}" type="presParOf" srcId="{4AD6C628-804D-4DF5-A196-3E19511D9030}" destId="{9B34FD38-ED56-4F85-9545-2BA98EC94553}" srcOrd="1" destOrd="0" presId="urn:microsoft.com/office/officeart/2018/5/layout/IconLeafLabelList"/>
    <dgm:cxn modelId="{075A76E1-0BB4-4B6B-B784-F51585A632D1}" type="presParOf" srcId="{4AD6C628-804D-4DF5-A196-3E19511D9030}" destId="{0F0A714C-B954-42BE-9A94-020C8662482B}" srcOrd="2" destOrd="0" presId="urn:microsoft.com/office/officeart/2018/5/layout/IconLeafLabelList"/>
    <dgm:cxn modelId="{2FE78C7B-8812-4362-8753-89AB2F3DE53F}" type="presParOf" srcId="{4AD6C628-804D-4DF5-A196-3E19511D9030}" destId="{FC478E81-AFC7-40F8-9666-739E0DF145E4}" srcOrd="3" destOrd="0" presId="urn:microsoft.com/office/officeart/2018/5/layout/IconLeaf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16145F-F2AE-4875-A164-E31F83622FE2}">
      <dsp:nvSpPr>
        <dsp:cNvPr id="0" name=""/>
        <dsp:cNvSpPr/>
      </dsp:nvSpPr>
      <dsp:spPr>
        <a:xfrm>
          <a:off x="1064807" y="375668"/>
          <a:ext cx="2196000" cy="2196000"/>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1880279-3D0A-4247-BD79-23ADC786BF93}">
      <dsp:nvSpPr>
        <dsp:cNvPr id="0" name=""/>
        <dsp:cNvSpPr/>
      </dsp:nvSpPr>
      <dsp:spPr>
        <a:xfrm>
          <a:off x="1532807" y="843669"/>
          <a:ext cx="1260000" cy="126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0E5F44A-EAF4-4275-A04E-91CD97000D8B}">
      <dsp:nvSpPr>
        <dsp:cNvPr id="0" name=""/>
        <dsp:cNvSpPr/>
      </dsp:nvSpPr>
      <dsp:spPr>
        <a:xfrm>
          <a:off x="362807" y="3255669"/>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en-IN" sz="1200" kern="1200"/>
            <a:t>THIS IS A SAMPLE OF A TYPICAL SALES PERFORMANCE REVIEW OR A MONTHLY SALE REPORT</a:t>
          </a:r>
          <a:endParaRPr lang="en-US" sz="1200" kern="1200"/>
        </a:p>
      </dsp:txBody>
      <dsp:txXfrm>
        <a:off x="362807" y="3255669"/>
        <a:ext cx="3600000" cy="720000"/>
      </dsp:txXfrm>
    </dsp:sp>
    <dsp:sp modelId="{ECA41513-37F2-4A83-B915-D1767D69385A}">
      <dsp:nvSpPr>
        <dsp:cNvPr id="0" name=""/>
        <dsp:cNvSpPr/>
      </dsp:nvSpPr>
      <dsp:spPr>
        <a:xfrm>
          <a:off x="5294807" y="375668"/>
          <a:ext cx="2196000" cy="2196000"/>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3AA12EB-29A9-4824-B4BC-4CA8718F9CD1}">
      <dsp:nvSpPr>
        <dsp:cNvPr id="0" name=""/>
        <dsp:cNvSpPr/>
      </dsp:nvSpPr>
      <dsp:spPr>
        <a:xfrm>
          <a:off x="5762807" y="843669"/>
          <a:ext cx="1260000" cy="126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7ECD69B-6366-4CB3-8F60-BCCCE5984992}">
      <dsp:nvSpPr>
        <dsp:cNvPr id="0" name=""/>
        <dsp:cNvSpPr/>
      </dsp:nvSpPr>
      <dsp:spPr>
        <a:xfrm>
          <a:off x="4592807" y="3255669"/>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en-IN" sz="1200" kern="1200"/>
            <a:t>WHILE THIS REPORT IS BASED ON KEY SALES METRICS, THE METRICS THEMSELVES CAN BE CHANGED AS PER THE REQUIREMENT OF THE COMPANY AND THE COMPANY KPIs</a:t>
          </a:r>
          <a:endParaRPr lang="en-US" sz="1200" kern="1200"/>
        </a:p>
      </dsp:txBody>
      <dsp:txXfrm>
        <a:off x="4592807" y="3255669"/>
        <a:ext cx="3600000" cy="72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EF064E-0A3D-4E7A-A583-5A892952EB67}">
      <dsp:nvSpPr>
        <dsp:cNvPr id="0" name=""/>
        <dsp:cNvSpPr/>
      </dsp:nvSpPr>
      <dsp:spPr>
        <a:xfrm>
          <a:off x="1064807" y="38168"/>
          <a:ext cx="2196000" cy="2196000"/>
        </a:xfrm>
        <a:prstGeom prst="round2DiagRect">
          <a:avLst>
            <a:gd name="adj1" fmla="val 29727"/>
            <a:gd name="adj2" fmla="val 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A54D943-4471-4134-9460-241CF3674035}">
      <dsp:nvSpPr>
        <dsp:cNvPr id="0" name=""/>
        <dsp:cNvSpPr/>
      </dsp:nvSpPr>
      <dsp:spPr>
        <a:xfrm>
          <a:off x="1532807" y="506169"/>
          <a:ext cx="1260000" cy="126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BB22EA7-D723-44DD-8796-97CA43E094A8}">
      <dsp:nvSpPr>
        <dsp:cNvPr id="0" name=""/>
        <dsp:cNvSpPr/>
      </dsp:nvSpPr>
      <dsp:spPr>
        <a:xfrm>
          <a:off x="362807" y="2918169"/>
          <a:ext cx="3600000" cy="139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IN" sz="1100" b="0" kern="1200"/>
            <a:t>KPIs are very important to analyse how the combined Sales &amp; Marketing efforts are working, which includes Marketing, Lead Generation, Sales. Compare the monthly sales KPIs with previous month’s results to see whether your sales performance is increasing or declining. Always look for the root cause of poor results – is your sales slowing because of low season, lazy salespeople or poor marketing decisions?</a:t>
          </a:r>
          <a:endParaRPr lang="en-US" sz="1100" kern="1200"/>
        </a:p>
      </dsp:txBody>
      <dsp:txXfrm>
        <a:off x="362807" y="2918169"/>
        <a:ext cx="3600000" cy="1395000"/>
      </dsp:txXfrm>
    </dsp:sp>
    <dsp:sp modelId="{46457422-DF6A-48FD-AD27-FD355D4CAB7C}">
      <dsp:nvSpPr>
        <dsp:cNvPr id="0" name=""/>
        <dsp:cNvSpPr/>
      </dsp:nvSpPr>
      <dsp:spPr>
        <a:xfrm>
          <a:off x="5294807" y="38168"/>
          <a:ext cx="2196000" cy="2196000"/>
        </a:xfrm>
        <a:prstGeom prst="round2DiagRect">
          <a:avLst>
            <a:gd name="adj1" fmla="val 29727"/>
            <a:gd name="adj2" fmla="val 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B34FD38-ED56-4F85-9545-2BA98EC94553}">
      <dsp:nvSpPr>
        <dsp:cNvPr id="0" name=""/>
        <dsp:cNvSpPr/>
      </dsp:nvSpPr>
      <dsp:spPr>
        <a:xfrm>
          <a:off x="5762807" y="506169"/>
          <a:ext cx="1260000" cy="126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C478E81-AFC7-40F8-9666-739E0DF145E4}">
      <dsp:nvSpPr>
        <dsp:cNvPr id="0" name=""/>
        <dsp:cNvSpPr/>
      </dsp:nvSpPr>
      <dsp:spPr>
        <a:xfrm>
          <a:off x="4592807" y="2918169"/>
          <a:ext cx="3600000" cy="139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IN" sz="1100" b="0" kern="1200"/>
            <a:t>Moreover, track the number of monthly new leads to get to the core of your sales performance. Many sales metrics overlap with the ones measured by the marketing department.  CEO/manager dashboard is not only about KPIs but also comparative month-to-month charts and graphs. For example, a line chart of monthly new leads / sales is a great way to spot the trend and adjust your marketing and sales activities accordingly.</a:t>
          </a:r>
          <a:endParaRPr lang="en-US" sz="1100" kern="1200"/>
        </a:p>
      </dsp:txBody>
      <dsp:txXfrm>
        <a:off x="4592807" y="2918169"/>
        <a:ext cx="3600000" cy="1395000"/>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9E5093-0D76-134E-82AD-C20618386ADF}" type="datetimeFigureOut">
              <a:rPr lang="en-US" smtClean="0"/>
              <a:t>11/26/2020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C3CDEB-E277-8E47-8B39-AC7863225860}" type="slidenum">
              <a:rPr lang="en-US" smtClean="0"/>
              <a:t>‹#›</a:t>
            </a:fld>
            <a:endParaRPr lang="en-US"/>
          </a:p>
        </p:txBody>
      </p:sp>
    </p:spTree>
    <p:extLst>
      <p:ext uri="{BB962C8B-B14F-4D97-AF65-F5344CB8AC3E}">
        <p14:creationId xmlns:p14="http://schemas.microsoft.com/office/powerpoint/2010/main" val="42340006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AE48CE38-306A-2D41-9129-46BA9931B58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1C95F08E-ABD4-5A40-BA19-254384CA40D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9220" name="Header Placeholder 3">
            <a:extLst>
              <a:ext uri="{FF2B5EF4-FFF2-40B4-BE49-F238E27FC236}">
                <a16:creationId xmlns:a16="http://schemas.microsoft.com/office/drawing/2014/main" id="{210966B1-1A7E-ED41-862C-D2100E02542D}"/>
              </a:ext>
            </a:extLst>
          </p:cNvPr>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Times New Roman" panose="02020603050405020304" pitchFamily="18" charset="0"/>
            </a:endParaRPr>
          </a:p>
        </p:txBody>
      </p:sp>
      <p:sp>
        <p:nvSpPr>
          <p:cNvPr id="9221" name="Footer Placeholder 4">
            <a:extLst>
              <a:ext uri="{FF2B5EF4-FFF2-40B4-BE49-F238E27FC236}">
                <a16:creationId xmlns:a16="http://schemas.microsoft.com/office/drawing/2014/main" id="{1A115FD1-016F-3642-B0C4-F1911224E3CB}"/>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Times New Roman" panose="02020603050405020304" pitchFamily="18" charset="0"/>
            </a:endParaRPr>
          </a:p>
        </p:txBody>
      </p:sp>
      <p:sp>
        <p:nvSpPr>
          <p:cNvPr id="9222" name="Slide Number Placeholder 5">
            <a:extLst>
              <a:ext uri="{FF2B5EF4-FFF2-40B4-BE49-F238E27FC236}">
                <a16:creationId xmlns:a16="http://schemas.microsoft.com/office/drawing/2014/main" id="{7729347D-9EB2-1F48-841D-B04359E3CFB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B381A85-31DA-6D49-9AEF-E4D7A4B8DF2F}" type="slidenum">
              <a:rPr lang="en-US" altLang="en-US" smtClean="0">
                <a:latin typeface="Times New Roman" panose="02020603050405020304" pitchFamily="18" charset="0"/>
              </a:rPr>
              <a:pPr>
                <a:spcBef>
                  <a:spcPct val="0"/>
                </a:spcBef>
              </a:pPr>
              <a:t>2</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202080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3C9D2DD2-E284-0A4C-8BEB-59C21100DE2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0C523B61-209A-A547-BC11-CC639BFE2F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8132" name="Slide Number Placeholder 3">
            <a:extLst>
              <a:ext uri="{FF2B5EF4-FFF2-40B4-BE49-F238E27FC236}">
                <a16:creationId xmlns:a16="http://schemas.microsoft.com/office/drawing/2014/main" id="{7E3F7A54-F92D-4043-A624-0B99846ED19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7064D45-E5DF-D044-8391-CEEADD390CD9}" type="slidenum">
              <a:rPr lang="en-US" altLang="en-US" smtClean="0">
                <a:latin typeface="Times New Roman" panose="02020603050405020304" pitchFamily="18" charset="0"/>
              </a:rPr>
              <a:pPr>
                <a:spcBef>
                  <a:spcPct val="0"/>
                </a:spcBef>
              </a:pPr>
              <a:t>23</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0617134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id="{F830DC1F-BA0C-524D-B95C-A2A5D4085FD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a:extLst>
              <a:ext uri="{FF2B5EF4-FFF2-40B4-BE49-F238E27FC236}">
                <a16:creationId xmlns:a16="http://schemas.microsoft.com/office/drawing/2014/main" id="{F85315C5-F82D-6441-93EE-1CC599220B5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9396" name="Slide Number Placeholder 3">
            <a:extLst>
              <a:ext uri="{FF2B5EF4-FFF2-40B4-BE49-F238E27FC236}">
                <a16:creationId xmlns:a16="http://schemas.microsoft.com/office/drawing/2014/main" id="{7403C977-F04A-534C-8B2E-667AD737032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9E27E0F-7B32-9C43-B0F0-8E3FE8E2A790}" type="slidenum">
              <a:rPr lang="en-US" altLang="en-US" smtClean="0">
                <a:latin typeface="Times New Roman" panose="02020603050405020304" pitchFamily="18" charset="0"/>
              </a:rPr>
              <a:pPr>
                <a:spcBef>
                  <a:spcPct val="0"/>
                </a:spcBef>
              </a:pPr>
              <a:t>26</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2802552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342731F9-8C96-3C49-B29C-9B57B7799EF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a:extLst>
              <a:ext uri="{FF2B5EF4-FFF2-40B4-BE49-F238E27FC236}">
                <a16:creationId xmlns:a16="http://schemas.microsoft.com/office/drawing/2014/main" id="{016DC050-7C6D-4F47-9730-B8DB18BE77C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1444" name="Slide Number Placeholder 3">
            <a:extLst>
              <a:ext uri="{FF2B5EF4-FFF2-40B4-BE49-F238E27FC236}">
                <a16:creationId xmlns:a16="http://schemas.microsoft.com/office/drawing/2014/main" id="{E57CEB02-0FD6-414F-8366-09ED5BB6BF4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4541599-A420-3E40-AAB7-F4A118BB33A9}" type="slidenum">
              <a:rPr lang="en-US" altLang="en-US" smtClean="0">
                <a:latin typeface="Times New Roman" panose="02020603050405020304" pitchFamily="18" charset="0"/>
              </a:rPr>
              <a:pPr>
                <a:spcBef>
                  <a:spcPct val="0"/>
                </a:spcBef>
              </a:pPr>
              <a:t>27</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75574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a:extLst>
              <a:ext uri="{FF2B5EF4-FFF2-40B4-BE49-F238E27FC236}">
                <a16:creationId xmlns:a16="http://schemas.microsoft.com/office/drawing/2014/main" id="{D9CC1EAA-D32C-BE4B-8A9A-D6F5E0A7913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a:extLst>
              <a:ext uri="{FF2B5EF4-FFF2-40B4-BE49-F238E27FC236}">
                <a16:creationId xmlns:a16="http://schemas.microsoft.com/office/drawing/2014/main" id="{0B175D45-1CCE-9F43-BDBE-E591D76687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3492" name="Slide Number Placeholder 3">
            <a:extLst>
              <a:ext uri="{FF2B5EF4-FFF2-40B4-BE49-F238E27FC236}">
                <a16:creationId xmlns:a16="http://schemas.microsoft.com/office/drawing/2014/main" id="{888CD1DE-6379-C445-BA30-1138A92DD56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C27091A-75D4-A04F-B747-A1CF586D63F5}" type="slidenum">
              <a:rPr lang="en-US" altLang="en-US" smtClean="0">
                <a:latin typeface="Times New Roman" panose="02020603050405020304" pitchFamily="18" charset="0"/>
              </a:rPr>
              <a:pPr>
                <a:spcBef>
                  <a:spcPct val="0"/>
                </a:spcBef>
              </a:pPr>
              <a:t>28</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0004045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BF6AE699-45E1-D040-B681-8A960C4B44A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a:extLst>
              <a:ext uri="{FF2B5EF4-FFF2-40B4-BE49-F238E27FC236}">
                <a16:creationId xmlns:a16="http://schemas.microsoft.com/office/drawing/2014/main" id="{F4FE0C47-76F9-394C-8D4E-53029DD8D0D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IN" altLang="en-US"/>
          </a:p>
        </p:txBody>
      </p:sp>
      <p:sp>
        <p:nvSpPr>
          <p:cNvPr id="73732" name="Slide Number Placeholder 3">
            <a:extLst>
              <a:ext uri="{FF2B5EF4-FFF2-40B4-BE49-F238E27FC236}">
                <a16:creationId xmlns:a16="http://schemas.microsoft.com/office/drawing/2014/main" id="{E1D70B98-231A-2940-834F-B11C475D45F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D203853-7890-914B-9F77-7CE6A2EE95C6}" type="slidenum">
              <a:rPr lang="en-US" altLang="en-US" sz="1200" smtClean="0"/>
              <a:pPr/>
              <a:t>34</a:t>
            </a:fld>
            <a:endParaRPr lang="en-US" altLang="en-US" sz="1200"/>
          </a:p>
        </p:txBody>
      </p:sp>
    </p:spTree>
    <p:extLst>
      <p:ext uri="{BB962C8B-B14F-4D97-AF65-F5344CB8AC3E}">
        <p14:creationId xmlns:p14="http://schemas.microsoft.com/office/powerpoint/2010/main" val="11397876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EF1A09B4-1532-B445-83CD-34464746DA3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a:extLst>
              <a:ext uri="{FF2B5EF4-FFF2-40B4-BE49-F238E27FC236}">
                <a16:creationId xmlns:a16="http://schemas.microsoft.com/office/drawing/2014/main" id="{75CB62D3-608A-9A49-865F-90D7D925891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1268" name="Header Placeholder 3">
            <a:extLst>
              <a:ext uri="{FF2B5EF4-FFF2-40B4-BE49-F238E27FC236}">
                <a16:creationId xmlns:a16="http://schemas.microsoft.com/office/drawing/2014/main" id="{CF9DBF6D-3E4C-894F-BF68-8CCF7AEF0A0E}"/>
              </a:ext>
            </a:extLst>
          </p:cNvPr>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Times New Roman" panose="02020603050405020304" pitchFamily="18" charset="0"/>
            </a:endParaRPr>
          </a:p>
        </p:txBody>
      </p:sp>
      <p:sp>
        <p:nvSpPr>
          <p:cNvPr id="11269" name="Footer Placeholder 4">
            <a:extLst>
              <a:ext uri="{FF2B5EF4-FFF2-40B4-BE49-F238E27FC236}">
                <a16:creationId xmlns:a16="http://schemas.microsoft.com/office/drawing/2014/main" id="{0259AB65-1A39-174F-8071-216A9D9E08EC}"/>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Times New Roman" panose="02020603050405020304" pitchFamily="18" charset="0"/>
            </a:endParaRPr>
          </a:p>
        </p:txBody>
      </p:sp>
      <p:sp>
        <p:nvSpPr>
          <p:cNvPr id="11270" name="Slide Number Placeholder 5">
            <a:extLst>
              <a:ext uri="{FF2B5EF4-FFF2-40B4-BE49-F238E27FC236}">
                <a16:creationId xmlns:a16="http://schemas.microsoft.com/office/drawing/2014/main" id="{B0D8ECED-9F6D-824F-9DD2-BAD1270B605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221BF2C-3075-504C-9CD4-70F5CB2D5DE4}" type="slidenum">
              <a:rPr lang="en-US" altLang="en-US" smtClean="0">
                <a:latin typeface="Times New Roman" panose="02020603050405020304" pitchFamily="18" charset="0"/>
              </a:rPr>
              <a:pPr>
                <a:spcBef>
                  <a:spcPct val="0"/>
                </a:spcBef>
              </a:pPr>
              <a:t>3</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287209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9F947A2E-27F1-984D-8D01-F413E8207D1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B0B47351-F51C-E74F-ABBB-CB938D51441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3316" name="Header Placeholder 3">
            <a:extLst>
              <a:ext uri="{FF2B5EF4-FFF2-40B4-BE49-F238E27FC236}">
                <a16:creationId xmlns:a16="http://schemas.microsoft.com/office/drawing/2014/main" id="{3F89E025-5FAF-B14E-9B77-DDE16CC5182E}"/>
              </a:ext>
            </a:extLst>
          </p:cNvPr>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Times New Roman" panose="02020603050405020304" pitchFamily="18" charset="0"/>
            </a:endParaRPr>
          </a:p>
        </p:txBody>
      </p:sp>
      <p:sp>
        <p:nvSpPr>
          <p:cNvPr id="13317" name="Footer Placeholder 4">
            <a:extLst>
              <a:ext uri="{FF2B5EF4-FFF2-40B4-BE49-F238E27FC236}">
                <a16:creationId xmlns:a16="http://schemas.microsoft.com/office/drawing/2014/main" id="{33BB7AFD-E280-B743-B5D1-92C8EB3306AB}"/>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Times New Roman" panose="02020603050405020304" pitchFamily="18" charset="0"/>
            </a:endParaRPr>
          </a:p>
        </p:txBody>
      </p:sp>
      <p:sp>
        <p:nvSpPr>
          <p:cNvPr id="13318" name="Slide Number Placeholder 5">
            <a:extLst>
              <a:ext uri="{FF2B5EF4-FFF2-40B4-BE49-F238E27FC236}">
                <a16:creationId xmlns:a16="http://schemas.microsoft.com/office/drawing/2014/main" id="{9748FE94-B7E2-C44F-9581-ACAC7E572EE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A8665C9-F23A-0744-ACF5-3B8AA1851AA2}" type="slidenum">
              <a:rPr lang="en-US" altLang="en-US" smtClean="0">
                <a:latin typeface="Times New Roman" panose="02020603050405020304" pitchFamily="18" charset="0"/>
              </a:rPr>
              <a:pPr>
                <a:spcBef>
                  <a:spcPct val="0"/>
                </a:spcBef>
              </a:pPr>
              <a:t>4</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8614176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6BEB9FDC-10FC-344E-B414-AEF22575FF6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E72A3BB3-00EB-F04E-B0C6-9A4BC9846A0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5364" name="Header Placeholder 3">
            <a:extLst>
              <a:ext uri="{FF2B5EF4-FFF2-40B4-BE49-F238E27FC236}">
                <a16:creationId xmlns:a16="http://schemas.microsoft.com/office/drawing/2014/main" id="{7EBCA96C-5270-5C45-9039-71411C9C7B26}"/>
              </a:ext>
            </a:extLst>
          </p:cNvPr>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Times New Roman" panose="02020603050405020304" pitchFamily="18" charset="0"/>
            </a:endParaRPr>
          </a:p>
        </p:txBody>
      </p:sp>
      <p:sp>
        <p:nvSpPr>
          <p:cNvPr id="15365" name="Footer Placeholder 4">
            <a:extLst>
              <a:ext uri="{FF2B5EF4-FFF2-40B4-BE49-F238E27FC236}">
                <a16:creationId xmlns:a16="http://schemas.microsoft.com/office/drawing/2014/main" id="{346C549D-1A0E-C543-93D3-E6F69B5A81C1}"/>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Times New Roman" panose="02020603050405020304" pitchFamily="18" charset="0"/>
            </a:endParaRPr>
          </a:p>
        </p:txBody>
      </p:sp>
      <p:sp>
        <p:nvSpPr>
          <p:cNvPr id="15366" name="Slide Number Placeholder 5">
            <a:extLst>
              <a:ext uri="{FF2B5EF4-FFF2-40B4-BE49-F238E27FC236}">
                <a16:creationId xmlns:a16="http://schemas.microsoft.com/office/drawing/2014/main" id="{0F3CCD56-789F-534D-915E-BC8494BFD92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40FAAAE-C140-E848-B263-93D4599DB9DE}" type="slidenum">
              <a:rPr lang="en-US" altLang="en-US" smtClean="0">
                <a:latin typeface="Times New Roman" panose="02020603050405020304" pitchFamily="18" charset="0"/>
              </a:rPr>
              <a:pPr>
                <a:spcBef>
                  <a:spcPct val="0"/>
                </a:spcBef>
              </a:pPr>
              <a:t>5</a:t>
            </a:fld>
            <a:endParaRPr lang="en-US" altLang="en-US">
              <a:latin typeface="Times New Roman" panose="02020603050405020304" pitchFamily="18" charset="0"/>
            </a:endParaRPr>
          </a:p>
        </p:txBody>
      </p:sp>
    </p:spTree>
    <p:extLst>
      <p:ext uri="{BB962C8B-B14F-4D97-AF65-F5344CB8AC3E}">
        <p14:creationId xmlns:p14="http://schemas.microsoft.com/office/powerpoint/2010/main" val="40548007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E6CD52C9-FC5C-4695-A892-565E8F48B9D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F8722490-EF06-4692-94B5-664AD9E345A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7412" name="Header Placeholder 3">
            <a:extLst>
              <a:ext uri="{FF2B5EF4-FFF2-40B4-BE49-F238E27FC236}">
                <a16:creationId xmlns:a16="http://schemas.microsoft.com/office/drawing/2014/main" id="{98F64CE9-1EDF-4580-BD12-C6F1D9AA751D}"/>
              </a:ext>
            </a:extLst>
          </p:cNvPr>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Times New Roman" panose="02020603050405020304" pitchFamily="18" charset="0"/>
            </a:endParaRPr>
          </a:p>
        </p:txBody>
      </p:sp>
      <p:sp>
        <p:nvSpPr>
          <p:cNvPr id="17413" name="Footer Placeholder 4">
            <a:extLst>
              <a:ext uri="{FF2B5EF4-FFF2-40B4-BE49-F238E27FC236}">
                <a16:creationId xmlns:a16="http://schemas.microsoft.com/office/drawing/2014/main" id="{B6A50EFA-9524-4CD8-A97F-152F54A7D81C}"/>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Times New Roman" panose="02020603050405020304" pitchFamily="18" charset="0"/>
            </a:endParaRPr>
          </a:p>
        </p:txBody>
      </p:sp>
      <p:sp>
        <p:nvSpPr>
          <p:cNvPr id="17414" name="Slide Number Placeholder 5">
            <a:extLst>
              <a:ext uri="{FF2B5EF4-FFF2-40B4-BE49-F238E27FC236}">
                <a16:creationId xmlns:a16="http://schemas.microsoft.com/office/drawing/2014/main" id="{89BE3F67-183E-4588-BF67-C8DFC906B98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6516615-464C-4C3C-A43C-BC02EB537CAC}" type="slidenum">
              <a:rPr lang="en-US" altLang="en-US" smtClean="0">
                <a:latin typeface="Times New Roman" panose="02020603050405020304" pitchFamily="18" charset="0"/>
              </a:rPr>
              <a:pPr>
                <a:spcBef>
                  <a:spcPct val="0"/>
                </a:spcBef>
              </a:pPr>
              <a:t>7</a:t>
            </a:fld>
            <a:endParaRPr lang="en-US" altLang="en-US">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771C544C-F5FA-43AF-A515-33C028CC11F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F10E89E1-5A15-43A0-A374-189E62BA2BA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9460" name="Header Placeholder 3">
            <a:extLst>
              <a:ext uri="{FF2B5EF4-FFF2-40B4-BE49-F238E27FC236}">
                <a16:creationId xmlns:a16="http://schemas.microsoft.com/office/drawing/2014/main" id="{CB79742D-9A91-494C-A6AE-1206F4DF5112}"/>
              </a:ext>
            </a:extLst>
          </p:cNvPr>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Times New Roman" panose="02020603050405020304" pitchFamily="18" charset="0"/>
            </a:endParaRPr>
          </a:p>
        </p:txBody>
      </p:sp>
      <p:sp>
        <p:nvSpPr>
          <p:cNvPr id="19461" name="Footer Placeholder 4">
            <a:extLst>
              <a:ext uri="{FF2B5EF4-FFF2-40B4-BE49-F238E27FC236}">
                <a16:creationId xmlns:a16="http://schemas.microsoft.com/office/drawing/2014/main" id="{4F7B59F1-D92D-46FA-9F1E-3DB8584D6805}"/>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Times New Roman" panose="02020603050405020304" pitchFamily="18" charset="0"/>
            </a:endParaRPr>
          </a:p>
        </p:txBody>
      </p:sp>
      <p:sp>
        <p:nvSpPr>
          <p:cNvPr id="19462" name="Slide Number Placeholder 5">
            <a:extLst>
              <a:ext uri="{FF2B5EF4-FFF2-40B4-BE49-F238E27FC236}">
                <a16:creationId xmlns:a16="http://schemas.microsoft.com/office/drawing/2014/main" id="{BC6081E4-B702-4E88-AD82-DD790401F4C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E8E853A-1C60-4639-B697-AED5589AC4DB}" type="slidenum">
              <a:rPr lang="en-US" altLang="en-US" smtClean="0">
                <a:latin typeface="Times New Roman" panose="02020603050405020304" pitchFamily="18" charset="0"/>
              </a:rPr>
              <a:pPr>
                <a:spcBef>
                  <a:spcPct val="0"/>
                </a:spcBef>
              </a:pPr>
              <a:t>8</a:t>
            </a:fld>
            <a:endParaRPr lang="en-US" altLang="en-US">
              <a:latin typeface="Times New Roman" panose="02020603050405020304"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C5FA42E2-1468-4A48-99FC-7B37148FB03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37E664CD-AB16-4469-94CB-D9670F8DB9A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1508" name="Header Placeholder 3">
            <a:extLst>
              <a:ext uri="{FF2B5EF4-FFF2-40B4-BE49-F238E27FC236}">
                <a16:creationId xmlns:a16="http://schemas.microsoft.com/office/drawing/2014/main" id="{1E0D30D3-EC7C-48A3-BB83-CEFA897BDA07}"/>
              </a:ext>
            </a:extLst>
          </p:cNvPr>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Times New Roman" panose="02020603050405020304" pitchFamily="18" charset="0"/>
            </a:endParaRPr>
          </a:p>
        </p:txBody>
      </p:sp>
      <p:sp>
        <p:nvSpPr>
          <p:cNvPr id="21509" name="Footer Placeholder 4">
            <a:extLst>
              <a:ext uri="{FF2B5EF4-FFF2-40B4-BE49-F238E27FC236}">
                <a16:creationId xmlns:a16="http://schemas.microsoft.com/office/drawing/2014/main" id="{56EC5E47-6EB0-43B2-AF6D-2BE2696AE664}"/>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Times New Roman" panose="02020603050405020304" pitchFamily="18" charset="0"/>
            </a:endParaRPr>
          </a:p>
        </p:txBody>
      </p:sp>
      <p:sp>
        <p:nvSpPr>
          <p:cNvPr id="21510" name="Slide Number Placeholder 5">
            <a:extLst>
              <a:ext uri="{FF2B5EF4-FFF2-40B4-BE49-F238E27FC236}">
                <a16:creationId xmlns:a16="http://schemas.microsoft.com/office/drawing/2014/main" id="{755F58B1-89F0-4A2B-8F00-724A1A06F23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684BE9A-DD42-4D17-B981-636D292BEA6E}" type="slidenum">
              <a:rPr lang="en-US" altLang="en-US" smtClean="0">
                <a:latin typeface="Times New Roman" panose="02020603050405020304" pitchFamily="18" charset="0"/>
              </a:rPr>
              <a:pPr>
                <a:spcBef>
                  <a:spcPct val="0"/>
                </a:spcBef>
              </a:pPr>
              <a:t>9</a:t>
            </a:fld>
            <a:endParaRPr lang="en-US" altLang="en-US">
              <a:latin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73231FF5-6B3B-234F-818B-6912F7BC59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16EC0598-75C1-2049-80E8-3733D7C15C0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1988" name="Header Placeholder 3">
            <a:extLst>
              <a:ext uri="{FF2B5EF4-FFF2-40B4-BE49-F238E27FC236}">
                <a16:creationId xmlns:a16="http://schemas.microsoft.com/office/drawing/2014/main" id="{0EC6162E-540E-BE4D-AE8F-ADFA21126583}"/>
              </a:ext>
            </a:extLst>
          </p:cNvPr>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Times New Roman" panose="02020603050405020304" pitchFamily="18" charset="0"/>
            </a:endParaRPr>
          </a:p>
        </p:txBody>
      </p:sp>
      <p:sp>
        <p:nvSpPr>
          <p:cNvPr id="41989" name="Footer Placeholder 4">
            <a:extLst>
              <a:ext uri="{FF2B5EF4-FFF2-40B4-BE49-F238E27FC236}">
                <a16:creationId xmlns:a16="http://schemas.microsoft.com/office/drawing/2014/main" id="{A97E323E-79E2-4848-BB2B-661A4911973A}"/>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Times New Roman" panose="02020603050405020304" pitchFamily="18" charset="0"/>
            </a:endParaRPr>
          </a:p>
        </p:txBody>
      </p:sp>
      <p:sp>
        <p:nvSpPr>
          <p:cNvPr id="41990" name="Slide Number Placeholder 5">
            <a:extLst>
              <a:ext uri="{FF2B5EF4-FFF2-40B4-BE49-F238E27FC236}">
                <a16:creationId xmlns:a16="http://schemas.microsoft.com/office/drawing/2014/main" id="{5B4D945D-B86E-9E45-83E0-2515FA435A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696DAEB-E3F9-1B48-B75D-FB0FBE91DD98}" type="slidenum">
              <a:rPr lang="en-US" altLang="en-US" smtClean="0">
                <a:latin typeface="Times New Roman" panose="02020603050405020304" pitchFamily="18" charset="0"/>
              </a:rPr>
              <a:pPr>
                <a:spcBef>
                  <a:spcPct val="0"/>
                </a:spcBef>
              </a:pPr>
              <a:t>21</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7692832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E618818E-2BAD-C946-A767-878731016A2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B3FDD12B-67B1-B84F-87C8-B009D411AA0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4036" name="Slide Number Placeholder 3">
            <a:extLst>
              <a:ext uri="{FF2B5EF4-FFF2-40B4-BE49-F238E27FC236}">
                <a16:creationId xmlns:a16="http://schemas.microsoft.com/office/drawing/2014/main" id="{F6ECCE02-E1FA-A941-A811-D7D898CF2B8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56FBFBF-ABFF-1543-AAE8-607427B703D4}" type="slidenum">
              <a:rPr lang="en-US" altLang="en-US" smtClean="0">
                <a:latin typeface="Times New Roman" panose="02020603050405020304" pitchFamily="18" charset="0"/>
              </a:rPr>
              <a:pPr>
                <a:spcBef>
                  <a:spcPct val="0"/>
                </a:spcBef>
              </a:pPr>
              <a:t>22</a:t>
            </a:fld>
            <a:endParaRPr lang="en-US" altLang="en-US">
              <a:latin typeface="Times New Roman" panose="02020603050405020304" pitchFamily="18" charset="0"/>
            </a:endParaRPr>
          </a:p>
        </p:txBody>
      </p:sp>
    </p:spTree>
    <p:extLst>
      <p:ext uri="{BB962C8B-B14F-4D97-AF65-F5344CB8AC3E}">
        <p14:creationId xmlns:p14="http://schemas.microsoft.com/office/powerpoint/2010/main" val="6279427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1B2FB-4659-1948-A563-FB4792E352DE}"/>
              </a:ext>
            </a:extLst>
          </p:cNvPr>
          <p:cNvSpPr>
            <a:spLocks noGrp="1"/>
          </p:cNvSpPr>
          <p:nvPr>
            <p:ph type="ctrTitle"/>
          </p:nvPr>
        </p:nvSpPr>
        <p:spPr>
          <a:xfrm>
            <a:off x="1143000" y="1122363"/>
            <a:ext cx="6858000" cy="2387600"/>
          </a:xfrm>
        </p:spPr>
        <p:txBody>
          <a:bodyPr anchor="b"/>
          <a:lstStyle>
            <a:lvl1pPr algn="ctr">
              <a:defRPr sz="4500"/>
            </a:lvl1pPr>
          </a:lstStyle>
          <a:p>
            <a:r>
              <a:rPr lang="en-GB"/>
              <a:t>Click to edit Master title style</a:t>
            </a:r>
            <a:endParaRPr lang="en-US"/>
          </a:p>
        </p:txBody>
      </p:sp>
      <p:sp>
        <p:nvSpPr>
          <p:cNvPr id="3" name="Subtitle 2">
            <a:extLst>
              <a:ext uri="{FF2B5EF4-FFF2-40B4-BE49-F238E27FC236}">
                <a16:creationId xmlns:a16="http://schemas.microsoft.com/office/drawing/2014/main" id="{36361A5B-A13E-1D4F-B11F-F2B40A00C2A1}"/>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397D9917-88F6-3644-B35E-5CE876BEB351}"/>
              </a:ext>
            </a:extLst>
          </p:cNvPr>
          <p:cNvSpPr>
            <a:spLocks noGrp="1"/>
          </p:cNvSpPr>
          <p:nvPr>
            <p:ph type="dt" sz="half" idx="10"/>
          </p:nvPr>
        </p:nvSpPr>
        <p:spPr/>
        <p:txBody>
          <a:bodyPr/>
          <a:lstStyle/>
          <a:p>
            <a:fld id="{1160EA64-D806-43AC-9DF2-F8C432F32B4C}" type="datetimeFigureOut">
              <a:rPr lang="en-US" smtClean="0"/>
              <a:t>11/26/2020</a:t>
            </a:fld>
            <a:endParaRPr lang="en-US" dirty="0"/>
          </a:p>
        </p:txBody>
      </p:sp>
      <p:sp>
        <p:nvSpPr>
          <p:cNvPr id="5" name="Footer Placeholder 4">
            <a:extLst>
              <a:ext uri="{FF2B5EF4-FFF2-40B4-BE49-F238E27FC236}">
                <a16:creationId xmlns:a16="http://schemas.microsoft.com/office/drawing/2014/main" id="{CCD17049-130E-2649-BC7E-F209B3F9C7C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5B5CB2A-E636-7042-8833-0F5C01C78C64}"/>
              </a:ext>
            </a:extLst>
          </p:cNvPr>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881942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476A5-8D91-6C40-9872-247899AB94FE}"/>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AFDDD96-A398-5D45-AEA3-77A3F7F8FA29}"/>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50A8028-0A4F-C945-BC6C-E13EFB8F95EC}"/>
              </a:ext>
            </a:extLst>
          </p:cNvPr>
          <p:cNvSpPr>
            <a:spLocks noGrp="1"/>
          </p:cNvSpPr>
          <p:nvPr>
            <p:ph type="dt" sz="half" idx="10"/>
          </p:nvPr>
        </p:nvSpPr>
        <p:spPr/>
        <p:txBody>
          <a:bodyPr/>
          <a:lstStyle/>
          <a:p>
            <a:fld id="{E9F9C37B-1D36-470B-8223-D6C91242EC14}" type="datetimeFigureOut">
              <a:rPr lang="en-US" smtClean="0"/>
              <a:t>11/26/2020</a:t>
            </a:fld>
            <a:endParaRPr lang="en-US" dirty="0"/>
          </a:p>
        </p:txBody>
      </p:sp>
      <p:sp>
        <p:nvSpPr>
          <p:cNvPr id="5" name="Footer Placeholder 4">
            <a:extLst>
              <a:ext uri="{FF2B5EF4-FFF2-40B4-BE49-F238E27FC236}">
                <a16:creationId xmlns:a16="http://schemas.microsoft.com/office/drawing/2014/main" id="{7CD1D2DA-7234-C448-A06D-A74E60B1E69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794DC93-3489-7E48-A091-B62B97969A00}"/>
              </a:ext>
            </a:extLst>
          </p:cNvPr>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359005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858B2BA-C50B-974C-929C-4DB0009B9F5D}"/>
              </a:ext>
            </a:extLst>
          </p:cNvPr>
          <p:cNvSpPr>
            <a:spLocks noGrp="1"/>
          </p:cNvSpPr>
          <p:nvPr>
            <p:ph type="title" orient="vert"/>
          </p:nvPr>
        </p:nvSpPr>
        <p:spPr>
          <a:xfrm>
            <a:off x="6543675" y="365125"/>
            <a:ext cx="1971675"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21AF7C8B-C4EF-794F-8923-7A5555404E47}"/>
              </a:ext>
            </a:extLst>
          </p:cNvPr>
          <p:cNvSpPr>
            <a:spLocks noGrp="1"/>
          </p:cNvSpPr>
          <p:nvPr>
            <p:ph type="body" orient="vert" idx="1"/>
          </p:nvPr>
        </p:nvSpPr>
        <p:spPr>
          <a:xfrm>
            <a:off x="628650" y="365125"/>
            <a:ext cx="5800725"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80EA87E-DC03-6B4C-B740-8559BCC0F8E5}"/>
              </a:ext>
            </a:extLst>
          </p:cNvPr>
          <p:cNvSpPr>
            <a:spLocks noGrp="1"/>
          </p:cNvSpPr>
          <p:nvPr>
            <p:ph type="dt" sz="half" idx="10"/>
          </p:nvPr>
        </p:nvSpPr>
        <p:spPr/>
        <p:txBody>
          <a:bodyPr/>
          <a:lstStyle/>
          <a:p>
            <a:fld id="{67C6F52A-A82B-47A2-A83A-8C4C91F2D59F}" type="datetimeFigureOut">
              <a:rPr lang="en-US" smtClean="0"/>
              <a:t>11/26/2020</a:t>
            </a:fld>
            <a:endParaRPr lang="en-US" dirty="0"/>
          </a:p>
        </p:txBody>
      </p:sp>
      <p:sp>
        <p:nvSpPr>
          <p:cNvPr id="5" name="Footer Placeholder 4">
            <a:extLst>
              <a:ext uri="{FF2B5EF4-FFF2-40B4-BE49-F238E27FC236}">
                <a16:creationId xmlns:a16="http://schemas.microsoft.com/office/drawing/2014/main" id="{21614F9C-5CB0-3C42-BDF4-02B206A73FB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D14B0CF-620C-A14C-BAA1-8704861375BD}"/>
              </a:ext>
            </a:extLst>
          </p:cNvPr>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751902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71128-054F-9541-BB74-57198CA8A0D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A870F64-9219-6C47-8E66-BD6A3A2FC7E6}"/>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5932FF2-3958-714C-8932-999FB0735B6E}"/>
              </a:ext>
            </a:extLst>
          </p:cNvPr>
          <p:cNvSpPr>
            <a:spLocks noGrp="1"/>
          </p:cNvSpPr>
          <p:nvPr>
            <p:ph type="dt" sz="half" idx="10"/>
          </p:nvPr>
        </p:nvSpPr>
        <p:spPr/>
        <p:txBody>
          <a:bodyPr/>
          <a:lstStyle/>
          <a:p>
            <a:fld id="{F070A7B3-6521-4DCA-87E5-044747A908C1}" type="datetimeFigureOut">
              <a:rPr lang="en-US" smtClean="0"/>
              <a:t>11/26/2020</a:t>
            </a:fld>
            <a:endParaRPr lang="en-US" dirty="0"/>
          </a:p>
        </p:txBody>
      </p:sp>
      <p:sp>
        <p:nvSpPr>
          <p:cNvPr id="5" name="Footer Placeholder 4">
            <a:extLst>
              <a:ext uri="{FF2B5EF4-FFF2-40B4-BE49-F238E27FC236}">
                <a16:creationId xmlns:a16="http://schemas.microsoft.com/office/drawing/2014/main" id="{34A5A1D5-C1C5-7841-807C-8854C923CD9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E8CC927-26D7-B345-BE90-BFDCA2870600}"/>
              </a:ext>
            </a:extLst>
          </p:cNvPr>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090999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2E2CC-132C-B34A-8BAA-C3BABB939DEC}"/>
              </a:ext>
            </a:extLst>
          </p:cNvPr>
          <p:cNvSpPr>
            <a:spLocks noGrp="1"/>
          </p:cNvSpPr>
          <p:nvPr>
            <p:ph type="title"/>
          </p:nvPr>
        </p:nvSpPr>
        <p:spPr>
          <a:xfrm>
            <a:off x="623888" y="1709739"/>
            <a:ext cx="7886700" cy="2852737"/>
          </a:xfrm>
        </p:spPr>
        <p:txBody>
          <a:bodyPr anchor="b"/>
          <a:lstStyle>
            <a:lvl1pPr>
              <a:defRPr sz="45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099051BB-83A5-1E41-8131-42C721F8AE7B}"/>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D2362EE6-4D2F-D848-9041-6748E1DE8980}"/>
              </a:ext>
            </a:extLst>
          </p:cNvPr>
          <p:cNvSpPr>
            <a:spLocks noGrp="1"/>
          </p:cNvSpPr>
          <p:nvPr>
            <p:ph type="dt" sz="half" idx="10"/>
          </p:nvPr>
        </p:nvSpPr>
        <p:spPr/>
        <p:txBody>
          <a:bodyPr/>
          <a:lstStyle/>
          <a:p>
            <a:fld id="{1160EA64-D806-43AC-9DF2-F8C432F32B4C}" type="datetimeFigureOut">
              <a:rPr lang="en-US" smtClean="0"/>
              <a:t>11/26/2020</a:t>
            </a:fld>
            <a:endParaRPr lang="en-US" dirty="0"/>
          </a:p>
        </p:txBody>
      </p:sp>
      <p:sp>
        <p:nvSpPr>
          <p:cNvPr id="5" name="Footer Placeholder 4">
            <a:extLst>
              <a:ext uri="{FF2B5EF4-FFF2-40B4-BE49-F238E27FC236}">
                <a16:creationId xmlns:a16="http://schemas.microsoft.com/office/drawing/2014/main" id="{AC188F9A-1CE9-9E40-93DC-8ADC815132C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D9D717B-728D-AD40-BB3C-ED20458FC653}"/>
              </a:ext>
            </a:extLst>
          </p:cNvPr>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312545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B1677-B9FE-654C-B304-3B7CBC7EAE2F}"/>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1EB6D7C3-ADC0-4F4A-8C34-56A2FE79B963}"/>
              </a:ext>
            </a:extLst>
          </p:cNvPr>
          <p:cNvSpPr>
            <a:spLocks noGrp="1"/>
          </p:cNvSpPr>
          <p:nvPr>
            <p:ph sz="half" idx="1"/>
          </p:nvPr>
        </p:nvSpPr>
        <p:spPr>
          <a:xfrm>
            <a:off x="6286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04F6F9EF-CAA7-B146-94AC-8813C5049971}"/>
              </a:ext>
            </a:extLst>
          </p:cNvPr>
          <p:cNvSpPr>
            <a:spLocks noGrp="1"/>
          </p:cNvSpPr>
          <p:nvPr>
            <p:ph sz="half" idx="2"/>
          </p:nvPr>
        </p:nvSpPr>
        <p:spPr>
          <a:xfrm>
            <a:off x="46291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1840D8F2-043D-5642-B3AF-3CA0722E1FEC}"/>
              </a:ext>
            </a:extLst>
          </p:cNvPr>
          <p:cNvSpPr>
            <a:spLocks noGrp="1"/>
          </p:cNvSpPr>
          <p:nvPr>
            <p:ph type="dt" sz="half" idx="10"/>
          </p:nvPr>
        </p:nvSpPr>
        <p:spPr/>
        <p:txBody>
          <a:bodyPr/>
          <a:lstStyle/>
          <a:p>
            <a:fld id="{AB134690-1557-4C89-A502-4959FE7FAD70}" type="datetimeFigureOut">
              <a:rPr lang="en-US" smtClean="0"/>
              <a:t>11/26/2020</a:t>
            </a:fld>
            <a:endParaRPr lang="en-US" dirty="0"/>
          </a:p>
        </p:txBody>
      </p:sp>
      <p:sp>
        <p:nvSpPr>
          <p:cNvPr id="6" name="Footer Placeholder 5">
            <a:extLst>
              <a:ext uri="{FF2B5EF4-FFF2-40B4-BE49-F238E27FC236}">
                <a16:creationId xmlns:a16="http://schemas.microsoft.com/office/drawing/2014/main" id="{E22EDEE8-95D5-624C-AD17-9479746DDC5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A4251DF-7C8B-324A-871D-07DC59ECB011}"/>
              </a:ext>
            </a:extLst>
          </p:cNvPr>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096488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3F6C0-B567-EB49-8952-75D072A4A87C}"/>
              </a:ext>
            </a:extLst>
          </p:cNvPr>
          <p:cNvSpPr>
            <a:spLocks noGrp="1"/>
          </p:cNvSpPr>
          <p:nvPr>
            <p:ph type="title"/>
          </p:nvPr>
        </p:nvSpPr>
        <p:spPr>
          <a:xfrm>
            <a:off x="629841" y="365126"/>
            <a:ext cx="78867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2CD6185-8474-B84D-9407-F927EF6E2C0D}"/>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a:extLst>
              <a:ext uri="{FF2B5EF4-FFF2-40B4-BE49-F238E27FC236}">
                <a16:creationId xmlns:a16="http://schemas.microsoft.com/office/drawing/2014/main" id="{A77A08D6-D561-2D49-9C8A-FEC6B65F2A8C}"/>
              </a:ext>
            </a:extLst>
          </p:cNvPr>
          <p:cNvSpPr>
            <a:spLocks noGrp="1"/>
          </p:cNvSpPr>
          <p:nvPr>
            <p:ph sz="half" idx="2"/>
          </p:nvPr>
        </p:nvSpPr>
        <p:spPr>
          <a:xfrm>
            <a:off x="629842" y="2505075"/>
            <a:ext cx="3868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B991E703-A69A-5748-97EE-4AD4CF4BEEB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a:extLst>
              <a:ext uri="{FF2B5EF4-FFF2-40B4-BE49-F238E27FC236}">
                <a16:creationId xmlns:a16="http://schemas.microsoft.com/office/drawing/2014/main" id="{170AAA73-F622-F946-BC3D-1DDBD913C6ED}"/>
              </a:ext>
            </a:extLst>
          </p:cNvPr>
          <p:cNvSpPr>
            <a:spLocks noGrp="1"/>
          </p:cNvSpPr>
          <p:nvPr>
            <p:ph sz="quarter" idx="4"/>
          </p:nvPr>
        </p:nvSpPr>
        <p:spPr>
          <a:xfrm>
            <a:off x="4629150" y="2505075"/>
            <a:ext cx="3887391"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6A06ECAD-ED16-6E41-A858-B9E0B20079AC}"/>
              </a:ext>
            </a:extLst>
          </p:cNvPr>
          <p:cNvSpPr>
            <a:spLocks noGrp="1"/>
          </p:cNvSpPr>
          <p:nvPr>
            <p:ph type="dt" sz="half" idx="10"/>
          </p:nvPr>
        </p:nvSpPr>
        <p:spPr/>
        <p:txBody>
          <a:bodyPr/>
          <a:lstStyle/>
          <a:p>
            <a:fld id="{1160EA64-D806-43AC-9DF2-F8C432F32B4C}" type="datetimeFigureOut">
              <a:rPr lang="en-US" smtClean="0"/>
              <a:t>11/26/2020</a:t>
            </a:fld>
            <a:endParaRPr lang="en-US" dirty="0"/>
          </a:p>
        </p:txBody>
      </p:sp>
      <p:sp>
        <p:nvSpPr>
          <p:cNvPr id="8" name="Footer Placeholder 7">
            <a:extLst>
              <a:ext uri="{FF2B5EF4-FFF2-40B4-BE49-F238E27FC236}">
                <a16:creationId xmlns:a16="http://schemas.microsoft.com/office/drawing/2014/main" id="{0EF7CBAE-D6E6-EE4D-BD5B-90DE02C76AD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BDF2C88-D719-C54E-90C9-82C2C7CC00DE}"/>
              </a:ext>
            </a:extLst>
          </p:cNvPr>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730836985"/>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3863F-278C-424F-B49B-2D762001EB93}"/>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878ACAB5-B2E6-0B4C-A882-903F4E712A37}"/>
              </a:ext>
            </a:extLst>
          </p:cNvPr>
          <p:cNvSpPr>
            <a:spLocks noGrp="1"/>
          </p:cNvSpPr>
          <p:nvPr>
            <p:ph type="dt" sz="half" idx="10"/>
          </p:nvPr>
        </p:nvSpPr>
        <p:spPr/>
        <p:txBody>
          <a:bodyPr/>
          <a:lstStyle/>
          <a:p>
            <a:fld id="{E1037C31-9E7A-4F99-8774-A0E530DE1A42}" type="datetimeFigureOut">
              <a:rPr lang="en-US" smtClean="0"/>
              <a:t>11/26/2020</a:t>
            </a:fld>
            <a:endParaRPr lang="en-US" dirty="0"/>
          </a:p>
        </p:txBody>
      </p:sp>
      <p:sp>
        <p:nvSpPr>
          <p:cNvPr id="4" name="Footer Placeholder 3">
            <a:extLst>
              <a:ext uri="{FF2B5EF4-FFF2-40B4-BE49-F238E27FC236}">
                <a16:creationId xmlns:a16="http://schemas.microsoft.com/office/drawing/2014/main" id="{250DF300-5769-7042-B98D-6747C9B6A899}"/>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C5E119D-97A5-9B46-B97D-12D7346BCA6A}"/>
              </a:ext>
            </a:extLst>
          </p:cNvPr>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867014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472150-5B8A-BB4B-A275-8A81AD813269}"/>
              </a:ext>
            </a:extLst>
          </p:cNvPr>
          <p:cNvSpPr>
            <a:spLocks noGrp="1"/>
          </p:cNvSpPr>
          <p:nvPr>
            <p:ph type="dt" sz="half" idx="10"/>
          </p:nvPr>
        </p:nvSpPr>
        <p:spPr/>
        <p:txBody>
          <a:bodyPr/>
          <a:lstStyle/>
          <a:p>
            <a:fld id="{C278504F-A551-4DE0-9316-4DCD1D8CC752}" type="datetimeFigureOut">
              <a:rPr lang="en-US" smtClean="0"/>
              <a:t>11/26/2020</a:t>
            </a:fld>
            <a:endParaRPr lang="en-US" dirty="0"/>
          </a:p>
        </p:txBody>
      </p:sp>
      <p:sp>
        <p:nvSpPr>
          <p:cNvPr id="3" name="Footer Placeholder 2">
            <a:extLst>
              <a:ext uri="{FF2B5EF4-FFF2-40B4-BE49-F238E27FC236}">
                <a16:creationId xmlns:a16="http://schemas.microsoft.com/office/drawing/2014/main" id="{A2CFACE5-5230-BF4B-8300-DA5FFA832F8D}"/>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C41AB86-A483-CB46-B679-B9684290FEEA}"/>
              </a:ext>
            </a:extLst>
          </p:cNvPr>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063642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9AC0D-BC86-144B-B3B2-14F378EE18C4}"/>
              </a:ext>
            </a:extLst>
          </p:cNvPr>
          <p:cNvSpPr>
            <a:spLocks noGrp="1"/>
          </p:cNvSpPr>
          <p:nvPr>
            <p:ph type="title"/>
          </p:nvPr>
        </p:nvSpPr>
        <p:spPr>
          <a:xfrm>
            <a:off x="629841" y="457200"/>
            <a:ext cx="2949178" cy="1600200"/>
          </a:xfrm>
        </p:spPr>
        <p:txBody>
          <a:bodyPr anchor="b"/>
          <a:lstStyle>
            <a:lvl1pPr>
              <a:defRPr sz="24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D4CC501C-E801-B741-93F8-1912EF788795}"/>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AF7D136A-2AF3-E641-84DA-A7309A25E32C}"/>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a:extLst>
              <a:ext uri="{FF2B5EF4-FFF2-40B4-BE49-F238E27FC236}">
                <a16:creationId xmlns:a16="http://schemas.microsoft.com/office/drawing/2014/main" id="{C68E9880-E51A-AA40-B0CE-AFFF7D3A12F1}"/>
              </a:ext>
            </a:extLst>
          </p:cNvPr>
          <p:cNvSpPr>
            <a:spLocks noGrp="1"/>
          </p:cNvSpPr>
          <p:nvPr>
            <p:ph type="dt" sz="half" idx="10"/>
          </p:nvPr>
        </p:nvSpPr>
        <p:spPr/>
        <p:txBody>
          <a:bodyPr/>
          <a:lstStyle/>
          <a:p>
            <a:fld id="{D1BE4249-C0D0-4B06-8692-E8BB871AF643}" type="datetimeFigureOut">
              <a:rPr lang="en-US" smtClean="0"/>
              <a:t>11/26/2020</a:t>
            </a:fld>
            <a:endParaRPr lang="en-US" dirty="0"/>
          </a:p>
        </p:txBody>
      </p:sp>
      <p:sp>
        <p:nvSpPr>
          <p:cNvPr id="6" name="Footer Placeholder 5">
            <a:extLst>
              <a:ext uri="{FF2B5EF4-FFF2-40B4-BE49-F238E27FC236}">
                <a16:creationId xmlns:a16="http://schemas.microsoft.com/office/drawing/2014/main" id="{147A7866-7E4B-4244-B5A9-3281316FC81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C587A99-18C5-6E43-B769-84F6B6E3F3B4}"/>
              </a:ext>
            </a:extLst>
          </p:cNvPr>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826129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59452-19BA-7442-88DA-83BCAEF07AEF}"/>
              </a:ext>
            </a:extLst>
          </p:cNvPr>
          <p:cNvSpPr>
            <a:spLocks noGrp="1"/>
          </p:cNvSpPr>
          <p:nvPr>
            <p:ph type="title"/>
          </p:nvPr>
        </p:nvSpPr>
        <p:spPr>
          <a:xfrm>
            <a:off x="629841" y="457200"/>
            <a:ext cx="2949178" cy="1600200"/>
          </a:xfrm>
        </p:spPr>
        <p:txBody>
          <a:bodyPr anchor="b"/>
          <a:lstStyle>
            <a:lvl1pPr>
              <a:defRPr sz="24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7845E41E-D97C-1B4C-848F-C91B21706867}"/>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E9771E39-F6E6-5645-B372-8E502712F64C}"/>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a:extLst>
              <a:ext uri="{FF2B5EF4-FFF2-40B4-BE49-F238E27FC236}">
                <a16:creationId xmlns:a16="http://schemas.microsoft.com/office/drawing/2014/main" id="{6EDBE05D-8D17-B846-A4DD-1319BBED4F0C}"/>
              </a:ext>
            </a:extLst>
          </p:cNvPr>
          <p:cNvSpPr>
            <a:spLocks noGrp="1"/>
          </p:cNvSpPr>
          <p:nvPr>
            <p:ph type="dt" sz="half" idx="10"/>
          </p:nvPr>
        </p:nvSpPr>
        <p:spPr/>
        <p:txBody>
          <a:bodyPr/>
          <a:lstStyle/>
          <a:p>
            <a:fld id="{042B0DB6-F5C7-45FB-8CF3-31B45F9C2DAC}" type="datetimeFigureOut">
              <a:rPr lang="en-US" smtClean="0"/>
              <a:t>11/26/2020</a:t>
            </a:fld>
            <a:endParaRPr lang="en-US" dirty="0"/>
          </a:p>
        </p:txBody>
      </p:sp>
      <p:sp>
        <p:nvSpPr>
          <p:cNvPr id="6" name="Footer Placeholder 5">
            <a:extLst>
              <a:ext uri="{FF2B5EF4-FFF2-40B4-BE49-F238E27FC236}">
                <a16:creationId xmlns:a16="http://schemas.microsoft.com/office/drawing/2014/main" id="{4B126B73-BFBC-9344-880F-459DFDEA1C8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B7E9EAB-787A-774A-8276-1C67FB91537F}"/>
              </a:ext>
            </a:extLst>
          </p:cNvPr>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4068271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110FFEE-870B-DF41-A54B-5ADA335DC426}"/>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88501CF-A273-284A-86DA-AB4448B224C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EC49901-D70C-C24E-BDFB-E2D6CCC9AF7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160EA64-D806-43AC-9DF2-F8C432F32B4C}" type="datetimeFigureOut">
              <a:rPr lang="en-US" smtClean="0"/>
              <a:t>11/26/2020</a:t>
            </a:fld>
            <a:endParaRPr lang="en-US" dirty="0"/>
          </a:p>
        </p:txBody>
      </p:sp>
      <p:sp>
        <p:nvSpPr>
          <p:cNvPr id="5" name="Footer Placeholder 4">
            <a:extLst>
              <a:ext uri="{FF2B5EF4-FFF2-40B4-BE49-F238E27FC236}">
                <a16:creationId xmlns:a16="http://schemas.microsoft.com/office/drawing/2014/main" id="{04BFB41A-A9A2-4A42-A2CC-28DD7B742570}"/>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76766370-9D57-BE4F-A8C9-3E6B3FD0BA8B}"/>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A7A6979-0714-4377-B894-6BE4C2D6E202}" type="slidenum">
              <a:rPr lang="en-US" smtClean="0"/>
              <a:pPr/>
              <a:t>‹#›</a:t>
            </a:fld>
            <a:endParaRPr lang="en-US" dirty="0"/>
          </a:p>
        </p:txBody>
      </p:sp>
      <p:pic>
        <p:nvPicPr>
          <p:cNvPr id="7" name="Picture 6" descr="A picture containing drawing&#10;&#10;Description automatically generated">
            <a:extLst>
              <a:ext uri="{FF2B5EF4-FFF2-40B4-BE49-F238E27FC236}">
                <a16:creationId xmlns:a16="http://schemas.microsoft.com/office/drawing/2014/main" id="{B2FDCA68-1DF3-3141-8282-341A0D396B8D}"/>
              </a:ext>
            </a:extLst>
          </p:cNvPr>
          <p:cNvPicPr>
            <a:picLocks noChangeAspect="1"/>
          </p:cNvPicPr>
          <p:nvPr userDrawn="1"/>
        </p:nvPicPr>
        <p:blipFill>
          <a:blip r:embed="rId13"/>
          <a:stretch>
            <a:fillRect/>
          </a:stretch>
        </p:blipFill>
        <p:spPr>
          <a:xfrm>
            <a:off x="7772400" y="22885"/>
            <a:ext cx="1256392" cy="414609"/>
          </a:xfrm>
          <a:prstGeom prst="rect">
            <a:avLst/>
          </a:prstGeom>
        </p:spPr>
      </p:pic>
    </p:spTree>
    <p:extLst>
      <p:ext uri="{BB962C8B-B14F-4D97-AF65-F5344CB8AC3E}">
        <p14:creationId xmlns:p14="http://schemas.microsoft.com/office/powerpoint/2010/main" val="2098850357"/>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6.xml"/><Relationship Id="rId5" Type="http://schemas.openxmlformats.org/officeDocument/2006/relationships/chart" Target="../charts/chart9.xml"/><Relationship Id="rId4" Type="http://schemas.openxmlformats.org/officeDocument/2006/relationships/chart" Target="../charts/chart8.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1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135" name="Freeform 48">
            <a:extLst>
              <a:ext uri="{FF2B5EF4-FFF2-40B4-BE49-F238E27FC236}">
                <a16:creationId xmlns:a16="http://schemas.microsoft.com/office/drawing/2014/main" id="{AE7446D0-1ECD-41DE-B419-58C86D37EC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50155" y="0"/>
            <a:ext cx="4889876" cy="6858000"/>
          </a:xfrm>
          <a:custGeom>
            <a:avLst/>
            <a:gdLst>
              <a:gd name="connsiteX0" fmla="*/ 3176153 w 6519834"/>
              <a:gd name="connsiteY0" fmla="*/ 0 h 6858000"/>
              <a:gd name="connsiteX1" fmla="*/ 6519834 w 6519834"/>
              <a:gd name="connsiteY1" fmla="*/ 0 h 6858000"/>
              <a:gd name="connsiteX2" fmla="*/ 6519834 w 6519834"/>
              <a:gd name="connsiteY2" fmla="*/ 6858000 h 6858000"/>
              <a:gd name="connsiteX3" fmla="*/ 0 w 651983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519834" h="6858000">
                <a:moveTo>
                  <a:pt x="3176153" y="0"/>
                </a:moveTo>
                <a:lnTo>
                  <a:pt x="6519834" y="0"/>
                </a:lnTo>
                <a:lnTo>
                  <a:pt x="6519834" y="6858000"/>
                </a:lnTo>
                <a:lnTo>
                  <a:pt x="0" y="6858000"/>
                </a:lnTo>
                <a:close/>
              </a:path>
            </a:pathLst>
          </a:custGeom>
          <a:solidFill>
            <a:srgbClr val="898989">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8976756-E896-AB48-8AF2-7CE98158F3DA}"/>
              </a:ext>
            </a:extLst>
          </p:cNvPr>
          <p:cNvSpPr>
            <a:spLocks noGrp="1"/>
          </p:cNvSpPr>
          <p:nvPr>
            <p:ph type="ctrTitle"/>
          </p:nvPr>
        </p:nvSpPr>
        <p:spPr>
          <a:xfrm>
            <a:off x="319087" y="2660677"/>
            <a:ext cx="5183790" cy="1355750"/>
          </a:xfrm>
        </p:spPr>
        <p:txBody>
          <a:bodyPr vert="horz" lIns="91440" tIns="45720" rIns="91440" bIns="45720" rtlCol="0">
            <a:normAutofit/>
          </a:bodyPr>
          <a:lstStyle/>
          <a:p>
            <a:pPr algn="l" defTabSz="914400"/>
            <a:r>
              <a:rPr lang="en-US" sz="4700" b="1" dirty="0"/>
              <a:t>Sales Review</a:t>
            </a:r>
            <a:endParaRPr lang="en-US" sz="4700" b="1" kern="1200" cap="none" dirty="0">
              <a:latin typeface="+mj-lt"/>
              <a:ea typeface="+mj-ea"/>
              <a:cs typeface="+mj-cs"/>
            </a:endParaRPr>
          </a:p>
        </p:txBody>
      </p:sp>
      <p:sp>
        <p:nvSpPr>
          <p:cNvPr id="137" name="Freeform 44">
            <a:extLst>
              <a:ext uri="{FF2B5EF4-FFF2-40B4-BE49-F238E27FC236}">
                <a16:creationId xmlns:a16="http://schemas.microsoft.com/office/drawing/2014/main" id="{AC795A7F-5B31-4FB1-B065-3E746F34E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511620" cy="2130951"/>
          </a:xfrm>
          <a:custGeom>
            <a:avLst/>
            <a:gdLst>
              <a:gd name="connsiteX0" fmla="*/ 0 w 8682160"/>
              <a:gd name="connsiteY0" fmla="*/ 0 h 2130951"/>
              <a:gd name="connsiteX1" fmla="*/ 838200 w 8682160"/>
              <a:gd name="connsiteY1" fmla="*/ 0 h 2130951"/>
              <a:gd name="connsiteX2" fmla="*/ 3368820 w 8682160"/>
              <a:gd name="connsiteY2" fmla="*/ 0 h 2130951"/>
              <a:gd name="connsiteX3" fmla="*/ 3581400 w 8682160"/>
              <a:gd name="connsiteY3" fmla="*/ 0 h 2130951"/>
              <a:gd name="connsiteX4" fmla="*/ 4207020 w 8682160"/>
              <a:gd name="connsiteY4" fmla="*/ 0 h 2130951"/>
              <a:gd name="connsiteX5" fmla="*/ 4419600 w 8682160"/>
              <a:gd name="connsiteY5" fmla="*/ 0 h 2130951"/>
              <a:gd name="connsiteX6" fmla="*/ 4443641 w 8682160"/>
              <a:gd name="connsiteY6" fmla="*/ 0 h 2130951"/>
              <a:gd name="connsiteX7" fmla="*/ 5281841 w 8682160"/>
              <a:gd name="connsiteY7" fmla="*/ 0 h 2130951"/>
              <a:gd name="connsiteX8" fmla="*/ 5281841 w 8682160"/>
              <a:gd name="connsiteY8" fmla="*/ 478 h 2130951"/>
              <a:gd name="connsiteX9" fmla="*/ 7843960 w 8682160"/>
              <a:gd name="connsiteY9" fmla="*/ 478 h 2130951"/>
              <a:gd name="connsiteX10" fmla="*/ 8682160 w 8682160"/>
              <a:gd name="connsiteY10" fmla="*/ 478 h 2130951"/>
              <a:gd name="connsiteX11" fmla="*/ 7695472 w 8682160"/>
              <a:gd name="connsiteY11" fmla="*/ 2130951 h 2130951"/>
              <a:gd name="connsiteX12" fmla="*/ 6857272 w 8682160"/>
              <a:gd name="connsiteY12" fmla="*/ 2130951 h 2130951"/>
              <a:gd name="connsiteX13" fmla="*/ 4419600 w 8682160"/>
              <a:gd name="connsiteY13" fmla="*/ 2130951 h 2130951"/>
              <a:gd name="connsiteX14" fmla="*/ 4207020 w 8682160"/>
              <a:gd name="connsiteY14" fmla="*/ 2130951 h 2130951"/>
              <a:gd name="connsiteX15" fmla="*/ 3581400 w 8682160"/>
              <a:gd name="connsiteY15" fmla="*/ 2130951 h 2130951"/>
              <a:gd name="connsiteX16" fmla="*/ 3368820 w 8682160"/>
              <a:gd name="connsiteY16" fmla="*/ 2130951 h 2130951"/>
              <a:gd name="connsiteX17" fmla="*/ 838200 w 8682160"/>
              <a:gd name="connsiteY17" fmla="*/ 2130951 h 2130951"/>
              <a:gd name="connsiteX18" fmla="*/ 0 w 8682160"/>
              <a:gd name="connsiteY18" fmla="*/ 2130951 h 2130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682160" h="2130951">
                <a:moveTo>
                  <a:pt x="0" y="0"/>
                </a:moveTo>
                <a:lnTo>
                  <a:pt x="838200" y="0"/>
                </a:lnTo>
                <a:lnTo>
                  <a:pt x="3368820" y="0"/>
                </a:lnTo>
                <a:lnTo>
                  <a:pt x="3581400" y="0"/>
                </a:lnTo>
                <a:lnTo>
                  <a:pt x="4207020" y="0"/>
                </a:lnTo>
                <a:lnTo>
                  <a:pt x="4419600" y="0"/>
                </a:lnTo>
                <a:lnTo>
                  <a:pt x="4443641" y="0"/>
                </a:lnTo>
                <a:lnTo>
                  <a:pt x="5281841" y="0"/>
                </a:lnTo>
                <a:lnTo>
                  <a:pt x="5281841" y="478"/>
                </a:lnTo>
                <a:lnTo>
                  <a:pt x="7843960" y="478"/>
                </a:lnTo>
                <a:lnTo>
                  <a:pt x="8682160" y="478"/>
                </a:lnTo>
                <a:lnTo>
                  <a:pt x="7695472" y="2130951"/>
                </a:lnTo>
                <a:lnTo>
                  <a:pt x="6857272" y="2130951"/>
                </a:lnTo>
                <a:lnTo>
                  <a:pt x="4419600" y="2130951"/>
                </a:lnTo>
                <a:lnTo>
                  <a:pt x="4207020" y="2130951"/>
                </a:lnTo>
                <a:lnTo>
                  <a:pt x="3581400" y="2130951"/>
                </a:lnTo>
                <a:lnTo>
                  <a:pt x="3368820" y="2130951"/>
                </a:lnTo>
                <a:lnTo>
                  <a:pt x="838200" y="2130951"/>
                </a:lnTo>
                <a:lnTo>
                  <a:pt x="0" y="213095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reeform 45">
            <a:extLst>
              <a:ext uri="{FF2B5EF4-FFF2-40B4-BE49-F238E27FC236}">
                <a16:creationId xmlns:a16="http://schemas.microsoft.com/office/drawing/2014/main" id="{B9D8496E-C924-4F8E-A90C-022E287565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3319"/>
            <a:ext cx="4901943" cy="2174681"/>
          </a:xfrm>
          <a:custGeom>
            <a:avLst/>
            <a:gdLst>
              <a:gd name="connsiteX0" fmla="*/ 0 w 6535924"/>
              <a:gd name="connsiteY0" fmla="*/ 0 h 2174681"/>
              <a:gd name="connsiteX1" fmla="*/ 838200 w 6535924"/>
              <a:gd name="connsiteY1" fmla="*/ 0 h 2174681"/>
              <a:gd name="connsiteX2" fmla="*/ 5697724 w 6535924"/>
              <a:gd name="connsiteY2" fmla="*/ 0 h 2174681"/>
              <a:gd name="connsiteX3" fmla="*/ 6535924 w 6535924"/>
              <a:gd name="connsiteY3" fmla="*/ 0 h 2174681"/>
              <a:gd name="connsiteX4" fmla="*/ 5528762 w 6535924"/>
              <a:gd name="connsiteY4" fmla="*/ 2174681 h 2174681"/>
              <a:gd name="connsiteX5" fmla="*/ 4690562 w 6535924"/>
              <a:gd name="connsiteY5" fmla="*/ 2174681 h 2174681"/>
              <a:gd name="connsiteX6" fmla="*/ 967037 w 6535924"/>
              <a:gd name="connsiteY6" fmla="*/ 2174681 h 2174681"/>
              <a:gd name="connsiteX7" fmla="*/ 838200 w 6535924"/>
              <a:gd name="connsiteY7" fmla="*/ 2174681 h 2174681"/>
              <a:gd name="connsiteX8" fmla="*/ 128837 w 6535924"/>
              <a:gd name="connsiteY8" fmla="*/ 2174681 h 2174681"/>
              <a:gd name="connsiteX9" fmla="*/ 0 w 6535924"/>
              <a:gd name="connsiteY9" fmla="*/ 2174681 h 21746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35924" h="2174681">
                <a:moveTo>
                  <a:pt x="0" y="0"/>
                </a:moveTo>
                <a:lnTo>
                  <a:pt x="838200" y="0"/>
                </a:lnTo>
                <a:lnTo>
                  <a:pt x="5697724" y="0"/>
                </a:lnTo>
                <a:lnTo>
                  <a:pt x="6535924" y="0"/>
                </a:lnTo>
                <a:lnTo>
                  <a:pt x="5528762" y="2174681"/>
                </a:lnTo>
                <a:lnTo>
                  <a:pt x="4690562" y="2174681"/>
                </a:lnTo>
                <a:lnTo>
                  <a:pt x="967037" y="2174681"/>
                </a:lnTo>
                <a:lnTo>
                  <a:pt x="838200" y="2174681"/>
                </a:lnTo>
                <a:lnTo>
                  <a:pt x="128837" y="2174681"/>
                </a:lnTo>
                <a:lnTo>
                  <a:pt x="0" y="2174681"/>
                </a:lnTo>
                <a:close/>
              </a:path>
            </a:pathLst>
          </a:custGeom>
          <a:solidFill>
            <a:srgbClr val="4A4A4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descr="A picture containing drawing&#10;&#10;Description automatically generated">
            <a:extLst>
              <a:ext uri="{FF2B5EF4-FFF2-40B4-BE49-F238E27FC236}">
                <a16:creationId xmlns:a16="http://schemas.microsoft.com/office/drawing/2014/main" id="{A80F08E8-8E6E-2147-9F5A-C52302A8E07D}"/>
              </a:ext>
            </a:extLst>
          </p:cNvPr>
          <p:cNvPicPr>
            <a:picLocks noChangeAspect="1"/>
          </p:cNvPicPr>
          <p:nvPr/>
        </p:nvPicPr>
        <p:blipFill>
          <a:blip r:embed="rId2"/>
          <a:stretch>
            <a:fillRect/>
          </a:stretch>
        </p:blipFill>
        <p:spPr>
          <a:xfrm>
            <a:off x="5267550" y="4683319"/>
            <a:ext cx="3669584" cy="1210962"/>
          </a:xfrm>
          <a:prstGeom prst="rect">
            <a:avLst/>
          </a:prstGeom>
        </p:spPr>
      </p:pic>
    </p:spTree>
    <p:extLst>
      <p:ext uri="{BB962C8B-B14F-4D97-AF65-F5344CB8AC3E}">
        <p14:creationId xmlns:p14="http://schemas.microsoft.com/office/powerpoint/2010/main" val="979583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94F7E273-0003-0B43-9D80-962FFBB2529D}"/>
              </a:ext>
            </a:extLst>
          </p:cNvPr>
          <p:cNvSpPr>
            <a:spLocks noGrp="1" noChangeArrowheads="1"/>
          </p:cNvSpPr>
          <p:nvPr>
            <p:ph type="title"/>
          </p:nvPr>
        </p:nvSpPr>
        <p:spPr/>
        <p:txBody>
          <a:bodyPr/>
          <a:lstStyle/>
          <a:p>
            <a:r>
              <a:rPr lang="en-US" altLang="en-US" dirty="0"/>
              <a:t>Sales Executives By Region (Revenues)</a:t>
            </a:r>
          </a:p>
        </p:txBody>
      </p:sp>
      <p:graphicFrame>
        <p:nvGraphicFramePr>
          <p:cNvPr id="7" name="Chart 6">
            <a:extLst>
              <a:ext uri="{FF2B5EF4-FFF2-40B4-BE49-F238E27FC236}">
                <a16:creationId xmlns:a16="http://schemas.microsoft.com/office/drawing/2014/main" id="{8D588182-0711-2D40-BA5E-06237A60D578}"/>
              </a:ext>
            </a:extLst>
          </p:cNvPr>
          <p:cNvGraphicFramePr>
            <a:graphicFrameLocks/>
          </p:cNvGraphicFramePr>
          <p:nvPr>
            <p:extLst>
              <p:ext uri="{D42A27DB-BD31-4B8C-83A1-F6EECF244321}">
                <p14:modId xmlns:p14="http://schemas.microsoft.com/office/powerpoint/2010/main" val="1461247263"/>
              </p:ext>
            </p:extLst>
          </p:nvPr>
        </p:nvGraphicFramePr>
        <p:xfrm>
          <a:off x="197708" y="1145059"/>
          <a:ext cx="8748584" cy="499856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78331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CC47ED8B-452D-DA4A-B63D-09C2A3ACAEDA}"/>
              </a:ext>
            </a:extLst>
          </p:cNvPr>
          <p:cNvSpPr>
            <a:spLocks noGrp="1" noChangeArrowheads="1"/>
          </p:cNvSpPr>
          <p:nvPr>
            <p:ph type="title"/>
          </p:nvPr>
        </p:nvSpPr>
        <p:spPr/>
        <p:txBody>
          <a:bodyPr/>
          <a:lstStyle/>
          <a:p>
            <a:r>
              <a:rPr lang="en-US" altLang="en-US" dirty="0"/>
              <a:t>SE1 External Revenue</a:t>
            </a:r>
          </a:p>
        </p:txBody>
      </p:sp>
      <p:graphicFrame>
        <p:nvGraphicFramePr>
          <p:cNvPr id="7" name="Chart 6">
            <a:extLst>
              <a:ext uri="{FF2B5EF4-FFF2-40B4-BE49-F238E27FC236}">
                <a16:creationId xmlns:a16="http://schemas.microsoft.com/office/drawing/2014/main" id="{08975290-3B47-DD42-A274-13B0D73D7837}"/>
              </a:ext>
            </a:extLst>
          </p:cNvPr>
          <p:cNvGraphicFramePr>
            <a:graphicFrameLocks/>
          </p:cNvGraphicFramePr>
          <p:nvPr>
            <p:extLst>
              <p:ext uri="{D42A27DB-BD31-4B8C-83A1-F6EECF244321}">
                <p14:modId xmlns:p14="http://schemas.microsoft.com/office/powerpoint/2010/main" val="3481134661"/>
              </p:ext>
            </p:extLst>
          </p:nvPr>
        </p:nvGraphicFramePr>
        <p:xfrm>
          <a:off x="396875" y="1762896"/>
          <a:ext cx="8350250" cy="45161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322151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a:extLst>
              <a:ext uri="{FF2B5EF4-FFF2-40B4-BE49-F238E27FC236}">
                <a16:creationId xmlns:a16="http://schemas.microsoft.com/office/drawing/2014/main" id="{D477ECFA-01C5-784D-A534-4936B5CF86EB}"/>
              </a:ext>
            </a:extLst>
          </p:cNvPr>
          <p:cNvGraphicFramePr>
            <a:graphicFrameLocks/>
          </p:cNvGraphicFramePr>
          <p:nvPr/>
        </p:nvGraphicFramePr>
        <p:xfrm>
          <a:off x="381000" y="1371600"/>
          <a:ext cx="8199755" cy="4416425"/>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C0CBA3F9-19BF-F24C-B5A1-E60EA39F05CF}"/>
              </a:ext>
            </a:extLst>
          </p:cNvPr>
          <p:cNvSpPr>
            <a:spLocks noGrp="1"/>
          </p:cNvSpPr>
          <p:nvPr>
            <p:ph type="title"/>
          </p:nvPr>
        </p:nvSpPr>
        <p:spPr/>
        <p:txBody>
          <a:bodyPr/>
          <a:lstStyle/>
          <a:p>
            <a:r>
              <a:rPr lang="en-US" dirty="0"/>
              <a:t>Revenue – SE 1 Top 3 Customers Vs. Others (</a:t>
            </a:r>
            <a:r>
              <a:rPr lang="en-US" dirty="0" err="1"/>
              <a:t>QoQ</a:t>
            </a:r>
            <a:r>
              <a:rPr lang="en-US" dirty="0"/>
              <a:t>)</a:t>
            </a:r>
          </a:p>
        </p:txBody>
      </p:sp>
    </p:spTree>
    <p:extLst>
      <p:ext uri="{BB962C8B-B14F-4D97-AF65-F5344CB8AC3E}">
        <p14:creationId xmlns:p14="http://schemas.microsoft.com/office/powerpoint/2010/main" val="1662740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88DBCDF-7FE7-C543-A5A1-38A292C82EEC}"/>
              </a:ext>
            </a:extLst>
          </p:cNvPr>
          <p:cNvSpPr txBox="1">
            <a:spLocks/>
          </p:cNvSpPr>
          <p:nvPr/>
        </p:nvSpPr>
        <p:spPr>
          <a:xfrm>
            <a:off x="844550" y="304800"/>
            <a:ext cx="7596188" cy="838200"/>
          </a:xfrm>
          <a:prstGeom prst="rect">
            <a:avLst/>
          </a:prstGeom>
        </p:spPr>
        <p:txBody>
          <a:bodyPr anchor="ctr"/>
          <a:lstStyle/>
          <a:p>
            <a:pPr defTabSz="685800">
              <a:lnSpc>
                <a:spcPct val="90000"/>
              </a:lnSpc>
              <a:spcBef>
                <a:spcPct val="0"/>
              </a:spcBef>
              <a:defRPr/>
            </a:pPr>
            <a:r>
              <a:rPr lang="en-US" sz="3300" dirty="0">
                <a:latin typeface="+mj-lt"/>
                <a:ea typeface="+mj-ea"/>
                <a:cs typeface="+mj-cs"/>
              </a:rPr>
              <a:t>New Customers Added - Region</a:t>
            </a:r>
          </a:p>
        </p:txBody>
      </p:sp>
      <p:graphicFrame>
        <p:nvGraphicFramePr>
          <p:cNvPr id="5" name="Chart 4">
            <a:extLst>
              <a:ext uri="{FF2B5EF4-FFF2-40B4-BE49-F238E27FC236}">
                <a16:creationId xmlns:a16="http://schemas.microsoft.com/office/drawing/2014/main" id="{9166F2EC-BBA0-944E-8A0C-B344722A605E}"/>
              </a:ext>
            </a:extLst>
          </p:cNvPr>
          <p:cNvGraphicFramePr>
            <a:graphicFrameLocks/>
          </p:cNvGraphicFramePr>
          <p:nvPr>
            <p:extLst>
              <p:ext uri="{D42A27DB-BD31-4B8C-83A1-F6EECF244321}">
                <p14:modId xmlns:p14="http://schemas.microsoft.com/office/powerpoint/2010/main" val="329526182"/>
              </p:ext>
            </p:extLst>
          </p:nvPr>
        </p:nvGraphicFramePr>
        <p:xfrm>
          <a:off x="362465" y="1222375"/>
          <a:ext cx="7987785" cy="490657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331393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01750203-A5CC-F444-B96E-ABEA92494A8D}"/>
              </a:ext>
            </a:extLst>
          </p:cNvPr>
          <p:cNvGraphicFramePr/>
          <p:nvPr/>
        </p:nvGraphicFramePr>
        <p:xfrm>
          <a:off x="685800" y="1524001"/>
          <a:ext cx="3048000" cy="2133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2">
            <a:extLst>
              <a:ext uri="{FF2B5EF4-FFF2-40B4-BE49-F238E27FC236}">
                <a16:creationId xmlns:a16="http://schemas.microsoft.com/office/drawing/2014/main" id="{853DC074-42DE-AB4C-934A-17712448CC52}"/>
              </a:ext>
            </a:extLst>
          </p:cNvPr>
          <p:cNvGraphicFramePr/>
          <p:nvPr/>
        </p:nvGraphicFramePr>
        <p:xfrm>
          <a:off x="4724400" y="1524001"/>
          <a:ext cx="3657600" cy="2057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Chart 3">
            <a:extLst>
              <a:ext uri="{FF2B5EF4-FFF2-40B4-BE49-F238E27FC236}">
                <a16:creationId xmlns:a16="http://schemas.microsoft.com/office/drawing/2014/main" id="{926F06B4-2496-D24E-AAFD-F0D806203CB8}"/>
              </a:ext>
            </a:extLst>
          </p:cNvPr>
          <p:cNvGraphicFramePr/>
          <p:nvPr/>
        </p:nvGraphicFramePr>
        <p:xfrm>
          <a:off x="609600" y="3810000"/>
          <a:ext cx="3428999" cy="198119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 name="Chart 4">
            <a:extLst>
              <a:ext uri="{FF2B5EF4-FFF2-40B4-BE49-F238E27FC236}">
                <a16:creationId xmlns:a16="http://schemas.microsoft.com/office/drawing/2014/main" id="{2B4B5213-A671-2740-A38D-CF83A39925B6}"/>
              </a:ext>
            </a:extLst>
          </p:cNvPr>
          <p:cNvGraphicFramePr/>
          <p:nvPr/>
        </p:nvGraphicFramePr>
        <p:xfrm>
          <a:off x="4419600" y="3733800"/>
          <a:ext cx="4267200" cy="2133600"/>
        </p:xfrm>
        <a:graphic>
          <a:graphicData uri="http://schemas.openxmlformats.org/drawingml/2006/chart">
            <c:chart xmlns:c="http://schemas.openxmlformats.org/drawingml/2006/chart" xmlns:r="http://schemas.openxmlformats.org/officeDocument/2006/relationships" r:id="rId5"/>
          </a:graphicData>
        </a:graphic>
      </p:graphicFrame>
      <p:sp>
        <p:nvSpPr>
          <p:cNvPr id="33798" name="Title 5">
            <a:extLst>
              <a:ext uri="{FF2B5EF4-FFF2-40B4-BE49-F238E27FC236}">
                <a16:creationId xmlns:a16="http://schemas.microsoft.com/office/drawing/2014/main" id="{BC30F51C-8FBC-EE40-A584-A80E91870823}"/>
              </a:ext>
            </a:extLst>
          </p:cNvPr>
          <p:cNvSpPr>
            <a:spLocks noGrp="1" noChangeArrowheads="1"/>
          </p:cNvSpPr>
          <p:nvPr>
            <p:ph type="title"/>
          </p:nvPr>
        </p:nvSpPr>
        <p:spPr/>
        <p:txBody>
          <a:bodyPr/>
          <a:lstStyle/>
          <a:p>
            <a:r>
              <a:rPr lang="en-US" altLang="en-US"/>
              <a:t>Revenue from Regions</a:t>
            </a:r>
          </a:p>
        </p:txBody>
      </p:sp>
    </p:spTree>
    <p:extLst>
      <p:ext uri="{BB962C8B-B14F-4D97-AF65-F5344CB8AC3E}">
        <p14:creationId xmlns:p14="http://schemas.microsoft.com/office/powerpoint/2010/main" val="32035356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84F3128A-1A3F-7A4A-A0FB-570A7D9BD4BD}"/>
              </a:ext>
            </a:extLst>
          </p:cNvPr>
          <p:cNvSpPr>
            <a:spLocks noGrp="1" noChangeArrowheads="1"/>
          </p:cNvSpPr>
          <p:nvPr>
            <p:ph type="title"/>
          </p:nvPr>
        </p:nvSpPr>
        <p:spPr/>
        <p:txBody>
          <a:bodyPr/>
          <a:lstStyle/>
          <a:p>
            <a:r>
              <a:rPr lang="en-US" altLang="en-US"/>
              <a:t>Customer Analysis across the size of Business</a:t>
            </a:r>
          </a:p>
        </p:txBody>
      </p:sp>
      <p:pic>
        <p:nvPicPr>
          <p:cNvPr id="34819" name="Picture 10">
            <a:extLst>
              <a:ext uri="{FF2B5EF4-FFF2-40B4-BE49-F238E27FC236}">
                <a16:creationId xmlns:a16="http://schemas.microsoft.com/office/drawing/2014/main" id="{8C43DDC4-1A4B-1C44-B48D-3C34EFF2D14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4473146" y="1371600"/>
            <a:ext cx="3832654" cy="2286000"/>
          </a:xfrm>
        </p:spPr>
      </p:pic>
      <p:pic>
        <p:nvPicPr>
          <p:cNvPr id="34820" name="Picture 11">
            <a:extLst>
              <a:ext uri="{FF2B5EF4-FFF2-40B4-BE49-F238E27FC236}">
                <a16:creationId xmlns:a16="http://schemas.microsoft.com/office/drawing/2014/main" id="{6CFDF314-2774-2945-BC31-8B52194A2E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371600"/>
            <a:ext cx="32004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1" name="Picture 3">
            <a:extLst>
              <a:ext uri="{FF2B5EF4-FFF2-40B4-BE49-F238E27FC236}">
                <a16:creationId xmlns:a16="http://schemas.microsoft.com/office/drawing/2014/main" id="{01881AED-4895-3E43-900B-320A6FE4718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65057" y="3915033"/>
            <a:ext cx="2947086"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2" name="TextBox 8">
            <a:extLst>
              <a:ext uri="{FF2B5EF4-FFF2-40B4-BE49-F238E27FC236}">
                <a16:creationId xmlns:a16="http://schemas.microsoft.com/office/drawing/2014/main" id="{0774061A-4AE6-4742-A1C5-DD8DEEAAD016}"/>
              </a:ext>
            </a:extLst>
          </p:cNvPr>
          <p:cNvSpPr txBox="1">
            <a:spLocks noChangeArrowheads="1"/>
          </p:cNvSpPr>
          <p:nvPr/>
        </p:nvSpPr>
        <p:spPr bwMode="auto">
          <a:xfrm>
            <a:off x="6886832" y="4419600"/>
            <a:ext cx="2028567"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50000"/>
              </a:spcBef>
              <a:buClr>
                <a:srgbClr val="990000"/>
              </a:buClr>
              <a:buSzPct val="80000"/>
              <a:buFont typeface="Monotype Sorts" pitchFamily="2" charset="2"/>
              <a:buChar char="z"/>
              <a:defRPr sz="2800">
                <a:solidFill>
                  <a:schemeClr val="tx1"/>
                </a:solidFill>
                <a:latin typeface="Arial" panose="020B0604020202020204" pitchFamily="34" charset="0"/>
                <a:cs typeface="Arial" panose="020B0604020202020204" pitchFamily="34" charset="0"/>
              </a:defRPr>
            </a:lvl1pPr>
            <a:lvl2pPr marL="742950" indent="-285750">
              <a:spcBef>
                <a:spcPct val="50000"/>
              </a:spcBef>
              <a:buClr>
                <a:srgbClr val="990000"/>
              </a:buClr>
              <a:buSzPct val="80000"/>
              <a:buFont typeface="Monotype Sorts" pitchFamily="2" charset="2"/>
              <a:buChar char="l"/>
              <a:defRPr sz="2400">
                <a:solidFill>
                  <a:schemeClr val="tx1"/>
                </a:solidFill>
                <a:latin typeface="Arial" panose="020B0604020202020204" pitchFamily="34" charset="0"/>
                <a:cs typeface="Arial" panose="020B0604020202020204" pitchFamily="34" charset="0"/>
              </a:defRPr>
            </a:lvl2pPr>
            <a:lvl3pPr marL="1143000" indent="-228600">
              <a:spcBef>
                <a:spcPct val="50000"/>
              </a:spcBef>
              <a:buClr>
                <a:srgbClr val="990000"/>
              </a:buClr>
              <a:buSzPct val="80000"/>
              <a:buFont typeface="Monotype Sorts" pitchFamily="2" charset="2"/>
              <a:buChar char="n"/>
              <a:defRPr sz="2200">
                <a:solidFill>
                  <a:schemeClr val="tx1"/>
                </a:solidFill>
                <a:latin typeface="Arial" panose="020B0604020202020204" pitchFamily="34" charset="0"/>
                <a:cs typeface="Arial" panose="020B0604020202020204" pitchFamily="34" charset="0"/>
              </a:defRPr>
            </a:lvl3pPr>
            <a:lvl4pPr marL="1600200" indent="-228600">
              <a:spcBef>
                <a:spcPct val="50000"/>
              </a:spcBef>
              <a:buClr>
                <a:srgbClr val="990000"/>
              </a:buClr>
              <a:buSzPct val="80000"/>
              <a:buFont typeface="Monotype Sorts" pitchFamily="2" charset="2"/>
              <a:buChar char="u"/>
              <a:defRPr sz="2000">
                <a:solidFill>
                  <a:schemeClr val="tx1"/>
                </a:solidFill>
                <a:latin typeface="Arial" panose="020B0604020202020204" pitchFamily="34" charset="0"/>
                <a:cs typeface="Arial" panose="020B0604020202020204" pitchFamily="34" charset="0"/>
              </a:defRPr>
            </a:lvl4pPr>
            <a:lvl5pPr marL="2057400" indent="-228600">
              <a:spcBef>
                <a:spcPct val="50000"/>
              </a:spcBef>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r>
              <a:rPr lang="en-US" altLang="en-US" sz="1800" dirty="0">
                <a:latin typeface="+mj-lt"/>
              </a:rPr>
              <a:t>New customers are of FY 2019 Acquisitions</a:t>
            </a:r>
          </a:p>
        </p:txBody>
      </p:sp>
      <p:sp>
        <p:nvSpPr>
          <p:cNvPr id="2" name="TextBox 1">
            <a:extLst>
              <a:ext uri="{FF2B5EF4-FFF2-40B4-BE49-F238E27FC236}">
                <a16:creationId xmlns:a16="http://schemas.microsoft.com/office/drawing/2014/main" id="{F98E70FF-B63D-D24F-8203-6ADACD169DCE}"/>
              </a:ext>
            </a:extLst>
          </p:cNvPr>
          <p:cNvSpPr txBox="1"/>
          <p:nvPr/>
        </p:nvSpPr>
        <p:spPr>
          <a:xfrm>
            <a:off x="5445211" y="1329595"/>
            <a:ext cx="1441622" cy="369332"/>
          </a:xfrm>
          <a:prstGeom prst="rect">
            <a:avLst/>
          </a:prstGeom>
          <a:solidFill>
            <a:schemeClr val="bg1"/>
          </a:solidFill>
        </p:spPr>
        <p:txBody>
          <a:bodyPr wrap="square" rtlCol="0">
            <a:spAutoFit/>
          </a:bodyPr>
          <a:lstStyle/>
          <a:p>
            <a:r>
              <a:rPr lang="en-US" dirty="0"/>
              <a:t>FY 2019 Total</a:t>
            </a:r>
          </a:p>
        </p:txBody>
      </p:sp>
      <p:sp>
        <p:nvSpPr>
          <p:cNvPr id="8" name="TextBox 7">
            <a:extLst>
              <a:ext uri="{FF2B5EF4-FFF2-40B4-BE49-F238E27FC236}">
                <a16:creationId xmlns:a16="http://schemas.microsoft.com/office/drawing/2014/main" id="{8E608354-22B6-D542-A600-F83FCD06CF80}"/>
              </a:ext>
            </a:extLst>
          </p:cNvPr>
          <p:cNvSpPr txBox="1"/>
          <p:nvPr/>
        </p:nvSpPr>
        <p:spPr>
          <a:xfrm>
            <a:off x="2957384" y="3915033"/>
            <a:ext cx="2487827" cy="369332"/>
          </a:xfrm>
          <a:prstGeom prst="rect">
            <a:avLst/>
          </a:prstGeom>
          <a:solidFill>
            <a:schemeClr val="bg1"/>
          </a:solidFill>
        </p:spPr>
        <p:txBody>
          <a:bodyPr wrap="square" rtlCol="0">
            <a:spAutoFit/>
          </a:bodyPr>
          <a:lstStyle/>
          <a:p>
            <a:r>
              <a:rPr lang="en-US" dirty="0"/>
              <a:t>Total FY 15, 15, 17, 18</a:t>
            </a:r>
          </a:p>
        </p:txBody>
      </p:sp>
      <p:sp>
        <p:nvSpPr>
          <p:cNvPr id="9" name="TextBox 8">
            <a:extLst>
              <a:ext uri="{FF2B5EF4-FFF2-40B4-BE49-F238E27FC236}">
                <a16:creationId xmlns:a16="http://schemas.microsoft.com/office/drawing/2014/main" id="{A2E34A71-C76E-9C4C-B333-1A321B5AA56A}"/>
              </a:ext>
            </a:extLst>
          </p:cNvPr>
          <p:cNvSpPr txBox="1"/>
          <p:nvPr/>
        </p:nvSpPr>
        <p:spPr>
          <a:xfrm>
            <a:off x="5445211" y="1321357"/>
            <a:ext cx="1441622" cy="369332"/>
          </a:xfrm>
          <a:prstGeom prst="rect">
            <a:avLst/>
          </a:prstGeom>
          <a:solidFill>
            <a:schemeClr val="bg1"/>
          </a:solidFill>
        </p:spPr>
        <p:txBody>
          <a:bodyPr wrap="square" rtlCol="0">
            <a:spAutoFit/>
          </a:bodyPr>
          <a:lstStyle/>
          <a:p>
            <a:r>
              <a:rPr lang="en-US" dirty="0"/>
              <a:t>FY 2019 Total</a:t>
            </a:r>
          </a:p>
        </p:txBody>
      </p:sp>
    </p:spTree>
    <p:extLst>
      <p:ext uri="{BB962C8B-B14F-4D97-AF65-F5344CB8AC3E}">
        <p14:creationId xmlns:p14="http://schemas.microsoft.com/office/powerpoint/2010/main" val="27071912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6CC61E46-3525-C041-B97A-DA9081EFE202}"/>
              </a:ext>
            </a:extLst>
          </p:cNvPr>
          <p:cNvSpPr>
            <a:spLocks noGrp="1" noChangeArrowheads="1"/>
          </p:cNvSpPr>
          <p:nvPr>
            <p:ph type="title"/>
          </p:nvPr>
        </p:nvSpPr>
        <p:spPr/>
        <p:txBody>
          <a:bodyPr/>
          <a:lstStyle/>
          <a:p>
            <a:r>
              <a:rPr lang="en-US" altLang="en-US"/>
              <a:t>Sum of Revenue Realized across the customer’s size of Business</a:t>
            </a:r>
          </a:p>
        </p:txBody>
      </p:sp>
      <p:pic>
        <p:nvPicPr>
          <p:cNvPr id="35843" name="Picture 4">
            <a:extLst>
              <a:ext uri="{FF2B5EF4-FFF2-40B4-BE49-F238E27FC236}">
                <a16:creationId xmlns:a16="http://schemas.microsoft.com/office/drawing/2014/main" id="{91883FBE-31D4-844F-A3C1-C7AA28CDEDC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527222" y="1919418"/>
            <a:ext cx="3358978" cy="2586038"/>
          </a:xfrm>
        </p:spPr>
      </p:pic>
      <p:pic>
        <p:nvPicPr>
          <p:cNvPr id="35844" name="Picture 6">
            <a:extLst>
              <a:ext uri="{FF2B5EF4-FFF2-40B4-BE49-F238E27FC236}">
                <a16:creationId xmlns:a16="http://schemas.microsoft.com/office/drawing/2014/main" id="{9DEF2D12-AB97-CB44-849F-495071C7B2E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1995618"/>
            <a:ext cx="42672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5" name="Picture 2">
            <a:extLst>
              <a:ext uri="{FF2B5EF4-FFF2-40B4-BE49-F238E27FC236}">
                <a16:creationId xmlns:a16="http://schemas.microsoft.com/office/drawing/2014/main" id="{DBD5FF33-EEE2-294C-9AEE-25B34F9C46B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8658" y="4434018"/>
            <a:ext cx="2741141"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9A409A13-33F0-DB4C-8840-5E214D8D5373}"/>
              </a:ext>
            </a:extLst>
          </p:cNvPr>
          <p:cNvSpPr txBox="1"/>
          <p:nvPr/>
        </p:nvSpPr>
        <p:spPr>
          <a:xfrm>
            <a:off x="3402227" y="4357818"/>
            <a:ext cx="2487827" cy="369332"/>
          </a:xfrm>
          <a:prstGeom prst="rect">
            <a:avLst/>
          </a:prstGeom>
          <a:solidFill>
            <a:schemeClr val="bg1"/>
          </a:solidFill>
        </p:spPr>
        <p:txBody>
          <a:bodyPr wrap="square" rtlCol="0">
            <a:spAutoFit/>
          </a:bodyPr>
          <a:lstStyle/>
          <a:p>
            <a:r>
              <a:rPr lang="en-US" dirty="0"/>
              <a:t>Total FY 15, 15, 17, 18</a:t>
            </a:r>
          </a:p>
        </p:txBody>
      </p:sp>
      <p:sp>
        <p:nvSpPr>
          <p:cNvPr id="7" name="TextBox 6">
            <a:extLst>
              <a:ext uri="{FF2B5EF4-FFF2-40B4-BE49-F238E27FC236}">
                <a16:creationId xmlns:a16="http://schemas.microsoft.com/office/drawing/2014/main" id="{5D69E864-DCBD-0143-86BB-425FEF376101}"/>
              </a:ext>
            </a:extLst>
          </p:cNvPr>
          <p:cNvSpPr txBox="1"/>
          <p:nvPr/>
        </p:nvSpPr>
        <p:spPr>
          <a:xfrm>
            <a:off x="5890054" y="1919418"/>
            <a:ext cx="1441622" cy="369332"/>
          </a:xfrm>
          <a:prstGeom prst="rect">
            <a:avLst/>
          </a:prstGeom>
          <a:solidFill>
            <a:schemeClr val="bg1"/>
          </a:solidFill>
        </p:spPr>
        <p:txBody>
          <a:bodyPr wrap="square" rtlCol="0">
            <a:spAutoFit/>
          </a:bodyPr>
          <a:lstStyle/>
          <a:p>
            <a:r>
              <a:rPr lang="en-US" dirty="0"/>
              <a:t>FY 2019 Total</a:t>
            </a:r>
          </a:p>
        </p:txBody>
      </p:sp>
    </p:spTree>
    <p:extLst>
      <p:ext uri="{BB962C8B-B14F-4D97-AF65-F5344CB8AC3E}">
        <p14:creationId xmlns:p14="http://schemas.microsoft.com/office/powerpoint/2010/main" val="18772650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0F61D499-1708-524B-B78B-206D56CBB698}"/>
              </a:ext>
            </a:extLst>
          </p:cNvPr>
          <p:cNvSpPr>
            <a:spLocks noGrp="1" noChangeArrowheads="1"/>
          </p:cNvSpPr>
          <p:nvPr>
            <p:ph type="title"/>
          </p:nvPr>
        </p:nvSpPr>
        <p:spPr/>
        <p:txBody>
          <a:bodyPr/>
          <a:lstStyle/>
          <a:p>
            <a:r>
              <a:rPr lang="en-US" altLang="en-US"/>
              <a:t>No of customers across the type of projects executed</a:t>
            </a:r>
          </a:p>
        </p:txBody>
      </p:sp>
      <p:pic>
        <p:nvPicPr>
          <p:cNvPr id="36867" name="Picture 4">
            <a:extLst>
              <a:ext uri="{FF2B5EF4-FFF2-40B4-BE49-F238E27FC236}">
                <a16:creationId xmlns:a16="http://schemas.microsoft.com/office/drawing/2014/main" id="{2E92F861-6024-1C4C-8E5B-B89074A0F9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5588" y="1719651"/>
            <a:ext cx="2625811"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68" name="Picture 5">
            <a:extLst>
              <a:ext uri="{FF2B5EF4-FFF2-40B4-BE49-F238E27FC236}">
                <a16:creationId xmlns:a16="http://schemas.microsoft.com/office/drawing/2014/main" id="{B3A390AB-6027-644D-86C0-AEE41131C3C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03805" y="1643451"/>
            <a:ext cx="3790908"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69" name="Picture 1">
            <a:extLst>
              <a:ext uri="{FF2B5EF4-FFF2-40B4-BE49-F238E27FC236}">
                <a16:creationId xmlns:a16="http://schemas.microsoft.com/office/drawing/2014/main" id="{2AF7414F-2FA3-324B-93D5-2F03B92E209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15048" y="3700851"/>
            <a:ext cx="2166551"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28D856C0-A5F9-E44F-B02E-3FF20E60ACD3}"/>
              </a:ext>
            </a:extLst>
          </p:cNvPr>
          <p:cNvSpPr txBox="1"/>
          <p:nvPr/>
        </p:nvSpPr>
        <p:spPr>
          <a:xfrm>
            <a:off x="5782962" y="1638108"/>
            <a:ext cx="1441622" cy="369332"/>
          </a:xfrm>
          <a:prstGeom prst="rect">
            <a:avLst/>
          </a:prstGeom>
          <a:solidFill>
            <a:schemeClr val="bg1"/>
          </a:solidFill>
        </p:spPr>
        <p:txBody>
          <a:bodyPr wrap="square" rtlCol="0">
            <a:spAutoFit/>
          </a:bodyPr>
          <a:lstStyle/>
          <a:p>
            <a:r>
              <a:rPr lang="en-US" dirty="0"/>
              <a:t>FY 2019 Total</a:t>
            </a:r>
          </a:p>
        </p:txBody>
      </p:sp>
      <p:sp>
        <p:nvSpPr>
          <p:cNvPr id="7" name="TextBox 6">
            <a:extLst>
              <a:ext uri="{FF2B5EF4-FFF2-40B4-BE49-F238E27FC236}">
                <a16:creationId xmlns:a16="http://schemas.microsoft.com/office/drawing/2014/main" id="{0D48F2AC-673A-1544-A8A9-D15C67F6CE03}"/>
              </a:ext>
            </a:extLst>
          </p:cNvPr>
          <p:cNvSpPr txBox="1"/>
          <p:nvPr/>
        </p:nvSpPr>
        <p:spPr>
          <a:xfrm>
            <a:off x="3103604" y="3671889"/>
            <a:ext cx="2487827" cy="369332"/>
          </a:xfrm>
          <a:prstGeom prst="rect">
            <a:avLst/>
          </a:prstGeom>
          <a:solidFill>
            <a:schemeClr val="bg1"/>
          </a:solidFill>
        </p:spPr>
        <p:txBody>
          <a:bodyPr wrap="square" rtlCol="0">
            <a:spAutoFit/>
          </a:bodyPr>
          <a:lstStyle/>
          <a:p>
            <a:r>
              <a:rPr lang="en-US" dirty="0"/>
              <a:t>Total FY 15, 15, 17, 18</a:t>
            </a:r>
          </a:p>
        </p:txBody>
      </p:sp>
    </p:spTree>
    <p:extLst>
      <p:ext uri="{BB962C8B-B14F-4D97-AF65-F5344CB8AC3E}">
        <p14:creationId xmlns:p14="http://schemas.microsoft.com/office/powerpoint/2010/main" val="10434996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915AAA55-4A9C-9B45-8336-20F6C32196D6}"/>
              </a:ext>
            </a:extLst>
          </p:cNvPr>
          <p:cNvSpPr>
            <a:spLocks noGrp="1" noChangeArrowheads="1"/>
          </p:cNvSpPr>
          <p:nvPr>
            <p:ph type="title"/>
          </p:nvPr>
        </p:nvSpPr>
        <p:spPr>
          <a:xfrm>
            <a:off x="628650" y="365126"/>
            <a:ext cx="8515350" cy="1325563"/>
          </a:xfrm>
        </p:spPr>
        <p:txBody>
          <a:bodyPr>
            <a:normAutofit/>
          </a:bodyPr>
          <a:lstStyle/>
          <a:p>
            <a:r>
              <a:rPr lang="en-US" altLang="en-US" sz="2400" dirty="0"/>
              <a:t>Sum of Revenue realization across the type of projects executed</a:t>
            </a:r>
          </a:p>
        </p:txBody>
      </p:sp>
      <p:pic>
        <p:nvPicPr>
          <p:cNvPr id="37891" name="Picture 2">
            <a:extLst>
              <a:ext uri="{FF2B5EF4-FFF2-40B4-BE49-F238E27FC236}">
                <a16:creationId xmlns:a16="http://schemas.microsoft.com/office/drawing/2014/main" id="{9A5629C6-B5E6-5E46-B69E-AE429138E6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295400"/>
            <a:ext cx="28194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2" name="Picture 3">
            <a:extLst>
              <a:ext uri="{FF2B5EF4-FFF2-40B4-BE49-F238E27FC236}">
                <a16:creationId xmlns:a16="http://schemas.microsoft.com/office/drawing/2014/main" id="{2977941C-89D2-F04D-8191-8EA0B6D2047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01514" y="1371600"/>
            <a:ext cx="4013886"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3" name="Picture 1">
            <a:extLst>
              <a:ext uri="{FF2B5EF4-FFF2-40B4-BE49-F238E27FC236}">
                <a16:creationId xmlns:a16="http://schemas.microsoft.com/office/drawing/2014/main" id="{48A68B73-018D-E04F-9CE6-B615619B72C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90334" y="3657600"/>
            <a:ext cx="2572265"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6CC1AA0E-8787-8543-89C7-5B1270B5656F}"/>
              </a:ext>
            </a:extLst>
          </p:cNvPr>
          <p:cNvSpPr txBox="1"/>
          <p:nvPr/>
        </p:nvSpPr>
        <p:spPr>
          <a:xfrm>
            <a:off x="6187646" y="1371600"/>
            <a:ext cx="1441622" cy="369332"/>
          </a:xfrm>
          <a:prstGeom prst="rect">
            <a:avLst/>
          </a:prstGeom>
          <a:solidFill>
            <a:schemeClr val="bg1"/>
          </a:solidFill>
        </p:spPr>
        <p:txBody>
          <a:bodyPr wrap="square" rtlCol="0">
            <a:spAutoFit/>
          </a:bodyPr>
          <a:lstStyle/>
          <a:p>
            <a:r>
              <a:rPr lang="en-US" dirty="0"/>
              <a:t>FY 2019 Total</a:t>
            </a:r>
          </a:p>
        </p:txBody>
      </p:sp>
      <p:sp>
        <p:nvSpPr>
          <p:cNvPr id="7" name="TextBox 6">
            <a:extLst>
              <a:ext uri="{FF2B5EF4-FFF2-40B4-BE49-F238E27FC236}">
                <a16:creationId xmlns:a16="http://schemas.microsoft.com/office/drawing/2014/main" id="{A7D65423-8046-3A44-8102-D278B8695D42}"/>
              </a:ext>
            </a:extLst>
          </p:cNvPr>
          <p:cNvSpPr txBox="1"/>
          <p:nvPr/>
        </p:nvSpPr>
        <p:spPr>
          <a:xfrm>
            <a:off x="3074772" y="3549134"/>
            <a:ext cx="2487827" cy="369332"/>
          </a:xfrm>
          <a:prstGeom prst="rect">
            <a:avLst/>
          </a:prstGeom>
          <a:solidFill>
            <a:schemeClr val="bg1"/>
          </a:solidFill>
        </p:spPr>
        <p:txBody>
          <a:bodyPr wrap="square" rtlCol="0">
            <a:spAutoFit/>
          </a:bodyPr>
          <a:lstStyle/>
          <a:p>
            <a:r>
              <a:rPr lang="en-US" dirty="0"/>
              <a:t>Total FY 15, 15, 17, 18</a:t>
            </a:r>
          </a:p>
        </p:txBody>
      </p:sp>
    </p:spTree>
    <p:extLst>
      <p:ext uri="{BB962C8B-B14F-4D97-AF65-F5344CB8AC3E}">
        <p14:creationId xmlns:p14="http://schemas.microsoft.com/office/powerpoint/2010/main" val="29317297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F11B0606-1D08-5243-9FF5-10AA21100B53}"/>
              </a:ext>
            </a:extLst>
          </p:cNvPr>
          <p:cNvSpPr>
            <a:spLocks noGrp="1" noChangeArrowheads="1"/>
          </p:cNvSpPr>
          <p:nvPr>
            <p:ph type="title"/>
          </p:nvPr>
        </p:nvSpPr>
        <p:spPr/>
        <p:txBody>
          <a:bodyPr/>
          <a:lstStyle/>
          <a:p>
            <a:r>
              <a:rPr lang="en-US" altLang="en-US"/>
              <a:t>No of customers across the type of industry</a:t>
            </a:r>
          </a:p>
        </p:txBody>
      </p:sp>
      <p:pic>
        <p:nvPicPr>
          <p:cNvPr id="38915" name="Picture 4">
            <a:extLst>
              <a:ext uri="{FF2B5EF4-FFF2-40B4-BE49-F238E27FC236}">
                <a16:creationId xmlns:a16="http://schemas.microsoft.com/office/drawing/2014/main" id="{C054FCEE-D3EA-8247-AF78-C082650F34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5058" y="1447800"/>
            <a:ext cx="2664941"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6" name="Picture 5">
            <a:extLst>
              <a:ext uri="{FF2B5EF4-FFF2-40B4-BE49-F238E27FC236}">
                <a16:creationId xmlns:a16="http://schemas.microsoft.com/office/drawing/2014/main" id="{E4670D34-A140-7445-A7C9-770FC8F988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8518" y="1524000"/>
            <a:ext cx="3653481"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7" name="Picture 1">
            <a:extLst>
              <a:ext uri="{FF2B5EF4-FFF2-40B4-BE49-F238E27FC236}">
                <a16:creationId xmlns:a16="http://schemas.microsoft.com/office/drawing/2014/main" id="{557B8D75-F3F2-7745-AEE1-C11E0B19E29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55092" y="4114800"/>
            <a:ext cx="2164494"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A3E0D945-00A3-114A-85A0-641789B4863C}"/>
              </a:ext>
            </a:extLst>
          </p:cNvPr>
          <p:cNvSpPr txBox="1"/>
          <p:nvPr/>
        </p:nvSpPr>
        <p:spPr>
          <a:xfrm>
            <a:off x="5752073" y="1506023"/>
            <a:ext cx="1441622" cy="369332"/>
          </a:xfrm>
          <a:prstGeom prst="rect">
            <a:avLst/>
          </a:prstGeom>
          <a:solidFill>
            <a:schemeClr val="bg1"/>
          </a:solidFill>
        </p:spPr>
        <p:txBody>
          <a:bodyPr wrap="square" rtlCol="0">
            <a:spAutoFit/>
          </a:bodyPr>
          <a:lstStyle/>
          <a:p>
            <a:r>
              <a:rPr lang="en-US" dirty="0"/>
              <a:t>FY 2019 Total</a:t>
            </a:r>
          </a:p>
        </p:txBody>
      </p:sp>
      <p:sp>
        <p:nvSpPr>
          <p:cNvPr id="7" name="TextBox 6">
            <a:extLst>
              <a:ext uri="{FF2B5EF4-FFF2-40B4-BE49-F238E27FC236}">
                <a16:creationId xmlns:a16="http://schemas.microsoft.com/office/drawing/2014/main" id="{6591A59A-7819-2043-AE1A-2C81ADD85828}"/>
              </a:ext>
            </a:extLst>
          </p:cNvPr>
          <p:cNvSpPr txBox="1"/>
          <p:nvPr/>
        </p:nvSpPr>
        <p:spPr>
          <a:xfrm>
            <a:off x="3171569" y="4038600"/>
            <a:ext cx="2487827" cy="369332"/>
          </a:xfrm>
          <a:prstGeom prst="rect">
            <a:avLst/>
          </a:prstGeom>
          <a:solidFill>
            <a:schemeClr val="bg1"/>
          </a:solidFill>
        </p:spPr>
        <p:txBody>
          <a:bodyPr wrap="square" rtlCol="0">
            <a:spAutoFit/>
          </a:bodyPr>
          <a:lstStyle/>
          <a:p>
            <a:r>
              <a:rPr lang="en-US" dirty="0"/>
              <a:t>Total FY 15, 15, 17, 18</a:t>
            </a:r>
          </a:p>
        </p:txBody>
      </p:sp>
    </p:spTree>
    <p:extLst>
      <p:ext uri="{BB962C8B-B14F-4D97-AF65-F5344CB8AC3E}">
        <p14:creationId xmlns:p14="http://schemas.microsoft.com/office/powerpoint/2010/main" val="1008335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07E773EB-1EC1-4E49-9DE2-E6F4604972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0391"/>
            <a:ext cx="9144000" cy="19430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94" name="Rectangle 2">
            <a:extLst>
              <a:ext uri="{FF2B5EF4-FFF2-40B4-BE49-F238E27FC236}">
                <a16:creationId xmlns:a16="http://schemas.microsoft.com/office/drawing/2014/main" id="{8DAE0560-48E4-994A-A1A6-AC4023A3B906}"/>
              </a:ext>
            </a:extLst>
          </p:cNvPr>
          <p:cNvSpPr>
            <a:spLocks noGrp="1" noChangeArrowheads="1"/>
          </p:cNvSpPr>
          <p:nvPr>
            <p:ph type="title"/>
          </p:nvPr>
        </p:nvSpPr>
        <p:spPr>
          <a:xfrm>
            <a:off x="293533" y="320675"/>
            <a:ext cx="8555615" cy="1325563"/>
          </a:xfrm>
        </p:spPr>
        <p:txBody>
          <a:bodyPr>
            <a:normAutofit/>
          </a:bodyPr>
          <a:lstStyle/>
          <a:p>
            <a:pPr eaLnBrk="1" hangingPunct="1"/>
            <a:r>
              <a:rPr lang="en-US" altLang="en-US" sz="4700">
                <a:solidFill>
                  <a:schemeClr val="bg1"/>
                </a:solidFill>
              </a:rPr>
              <a:t>Performance Review</a:t>
            </a:r>
          </a:p>
        </p:txBody>
      </p:sp>
      <p:graphicFrame>
        <p:nvGraphicFramePr>
          <p:cNvPr id="8197" name="Subtitle 1">
            <a:extLst>
              <a:ext uri="{FF2B5EF4-FFF2-40B4-BE49-F238E27FC236}">
                <a16:creationId xmlns:a16="http://schemas.microsoft.com/office/drawing/2014/main" id="{CDDB2AE6-E846-48AA-BC88-4A54DCED1C0B}"/>
              </a:ext>
            </a:extLst>
          </p:cNvPr>
          <p:cNvGraphicFramePr>
            <a:graphicFrameLocks noGrp="1"/>
          </p:cNvGraphicFramePr>
          <p:nvPr>
            <p:ph idx="1"/>
            <p:extLst>
              <p:ext uri="{D42A27DB-BD31-4B8C-83A1-F6EECF244321}">
                <p14:modId xmlns:p14="http://schemas.microsoft.com/office/powerpoint/2010/main" val="208225592"/>
              </p:ext>
            </p:extLst>
          </p:nvPr>
        </p:nvGraphicFramePr>
        <p:xfrm>
          <a:off x="293534" y="1976293"/>
          <a:ext cx="8555615"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369661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5">
            <a:extLst>
              <a:ext uri="{FF2B5EF4-FFF2-40B4-BE49-F238E27FC236}">
                <a16:creationId xmlns:a16="http://schemas.microsoft.com/office/drawing/2014/main" id="{09019201-5F23-A442-8844-36DCF10354CD}"/>
              </a:ext>
            </a:extLst>
          </p:cNvPr>
          <p:cNvSpPr>
            <a:spLocks noGrp="1" noChangeArrowheads="1"/>
          </p:cNvSpPr>
          <p:nvPr>
            <p:ph type="title"/>
          </p:nvPr>
        </p:nvSpPr>
        <p:spPr/>
        <p:txBody>
          <a:bodyPr/>
          <a:lstStyle/>
          <a:p>
            <a:r>
              <a:rPr lang="en-US" altLang="en-US"/>
              <a:t>Top  Contributions to External Revenue. </a:t>
            </a:r>
          </a:p>
        </p:txBody>
      </p:sp>
      <p:sp>
        <p:nvSpPr>
          <p:cNvPr id="39939" name="Content Placeholder 6">
            <a:extLst>
              <a:ext uri="{FF2B5EF4-FFF2-40B4-BE49-F238E27FC236}">
                <a16:creationId xmlns:a16="http://schemas.microsoft.com/office/drawing/2014/main" id="{FD9CE3BA-D706-6E41-ABAC-637AB163E07A}"/>
              </a:ext>
            </a:extLst>
          </p:cNvPr>
          <p:cNvSpPr>
            <a:spLocks noGrp="1" noChangeArrowheads="1"/>
          </p:cNvSpPr>
          <p:nvPr>
            <p:ph idx="1"/>
          </p:nvPr>
        </p:nvSpPr>
        <p:spPr>
          <a:xfrm>
            <a:off x="457200" y="5372100"/>
            <a:ext cx="8001000" cy="533400"/>
          </a:xfrm>
        </p:spPr>
        <p:txBody>
          <a:bodyPr>
            <a:normAutofit fontScale="92500" lnSpcReduction="10000"/>
          </a:bodyPr>
          <a:lstStyle/>
          <a:p>
            <a:pPr>
              <a:buFont typeface="Wingdings" pitchFamily="2" charset="2"/>
              <a:buChar char="v"/>
            </a:pPr>
            <a:r>
              <a:rPr lang="en-US" altLang="en-US" sz="1400"/>
              <a:t>12 out of 53 External Customers contributed to 75 % of Revenue</a:t>
            </a:r>
          </a:p>
          <a:p>
            <a:pPr>
              <a:buFont typeface="Wingdings" pitchFamily="2" charset="2"/>
              <a:buChar char="v"/>
            </a:pPr>
            <a:r>
              <a:rPr lang="en-US" altLang="en-US" sz="1400"/>
              <a:t>The remaining 41 customers contributed 25% or about $0.5mn</a:t>
            </a:r>
          </a:p>
        </p:txBody>
      </p:sp>
      <p:graphicFrame>
        <p:nvGraphicFramePr>
          <p:cNvPr id="5" name="Table 4">
            <a:extLst>
              <a:ext uri="{FF2B5EF4-FFF2-40B4-BE49-F238E27FC236}">
                <a16:creationId xmlns:a16="http://schemas.microsoft.com/office/drawing/2014/main" id="{2D16B4E9-599F-7647-80AD-329DF577AA01}"/>
              </a:ext>
            </a:extLst>
          </p:cNvPr>
          <p:cNvGraphicFramePr>
            <a:graphicFrameLocks noGrp="1"/>
          </p:cNvGraphicFramePr>
          <p:nvPr>
            <p:extLst>
              <p:ext uri="{D42A27DB-BD31-4B8C-83A1-F6EECF244321}">
                <p14:modId xmlns:p14="http://schemas.microsoft.com/office/powerpoint/2010/main" val="3665506562"/>
              </p:ext>
            </p:extLst>
          </p:nvPr>
        </p:nvGraphicFramePr>
        <p:xfrm>
          <a:off x="457200" y="1771135"/>
          <a:ext cx="8229602" cy="3295136"/>
        </p:xfrm>
        <a:graphic>
          <a:graphicData uri="http://schemas.openxmlformats.org/drawingml/2006/table">
            <a:tbl>
              <a:tblPr/>
              <a:tblGrid>
                <a:gridCol w="1211721">
                  <a:extLst>
                    <a:ext uri="{9D8B030D-6E8A-4147-A177-3AD203B41FA5}">
                      <a16:colId xmlns:a16="http://schemas.microsoft.com/office/drawing/2014/main" val="20000"/>
                    </a:ext>
                  </a:extLst>
                </a:gridCol>
                <a:gridCol w="1200070">
                  <a:extLst>
                    <a:ext uri="{9D8B030D-6E8A-4147-A177-3AD203B41FA5}">
                      <a16:colId xmlns:a16="http://schemas.microsoft.com/office/drawing/2014/main" val="20001"/>
                    </a:ext>
                  </a:extLst>
                </a:gridCol>
                <a:gridCol w="1451084">
                  <a:extLst>
                    <a:ext uri="{9D8B030D-6E8A-4147-A177-3AD203B41FA5}">
                      <a16:colId xmlns:a16="http://schemas.microsoft.com/office/drawing/2014/main" val="20002"/>
                    </a:ext>
                  </a:extLst>
                </a:gridCol>
                <a:gridCol w="1131589">
                  <a:extLst>
                    <a:ext uri="{9D8B030D-6E8A-4147-A177-3AD203B41FA5}">
                      <a16:colId xmlns:a16="http://schemas.microsoft.com/office/drawing/2014/main" val="20003"/>
                    </a:ext>
                  </a:extLst>
                </a:gridCol>
                <a:gridCol w="1899138">
                  <a:extLst>
                    <a:ext uri="{9D8B030D-6E8A-4147-A177-3AD203B41FA5}">
                      <a16:colId xmlns:a16="http://schemas.microsoft.com/office/drawing/2014/main" val="20004"/>
                    </a:ext>
                  </a:extLst>
                </a:gridCol>
                <a:gridCol w="1336000">
                  <a:extLst>
                    <a:ext uri="{9D8B030D-6E8A-4147-A177-3AD203B41FA5}">
                      <a16:colId xmlns:a16="http://schemas.microsoft.com/office/drawing/2014/main" val="20005"/>
                    </a:ext>
                  </a:extLst>
                </a:gridCol>
              </a:tblGrid>
              <a:tr h="607870">
                <a:tc>
                  <a:txBody>
                    <a:bodyPr/>
                    <a:lstStyle/>
                    <a:p>
                      <a:pPr algn="l" fontAlgn="b"/>
                      <a:r>
                        <a:rPr lang="en-US" sz="1600" b="0" i="0" u="none" strike="noStrike" dirty="0">
                          <a:solidFill>
                            <a:srgbClr val="000000"/>
                          </a:solidFill>
                          <a:latin typeface="Calibri"/>
                        </a:rPr>
                        <a:t>Acoount </a:t>
                      </a:r>
                      <a:r>
                        <a:rPr lang="en-US" sz="1600" b="0" i="0" u="none" strike="noStrike" dirty="0" err="1">
                          <a:solidFill>
                            <a:srgbClr val="000000"/>
                          </a:solidFill>
                          <a:latin typeface="Calibri"/>
                        </a:rPr>
                        <a:t>Nmae</a:t>
                      </a:r>
                      <a:endParaRPr lang="en-US" sz="1600" b="0" i="0" u="none" strike="noStrike" dirty="0">
                        <a:solidFill>
                          <a:srgbClr val="000000"/>
                        </a:solidFill>
                        <a:latin typeface="Calibri"/>
                      </a:endParaRP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600" b="0" i="0" u="none" strike="noStrike" dirty="0">
                          <a:solidFill>
                            <a:srgbClr val="000000"/>
                          </a:solidFill>
                          <a:latin typeface="Calibri"/>
                        </a:rPr>
                        <a:t>Type of Customer</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600" b="0" i="0" u="none" strike="noStrike" dirty="0">
                          <a:solidFill>
                            <a:srgbClr val="000000"/>
                          </a:solidFill>
                          <a:latin typeface="Calibri"/>
                        </a:rPr>
                        <a:t>CFO</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600" b="0" i="0" u="none" strike="noStrike" dirty="0">
                          <a:solidFill>
                            <a:srgbClr val="000000"/>
                          </a:solidFill>
                          <a:latin typeface="Calibri"/>
                        </a:rPr>
                        <a:t>Revenue Realised</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600" b="0" i="0" u="none" strike="noStrike" dirty="0">
                          <a:solidFill>
                            <a:srgbClr val="000000"/>
                          </a:solidFill>
                          <a:latin typeface="Calibri"/>
                        </a:rPr>
                        <a:t>% Contribution to total External revenue</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600" b="0" i="0" u="none" strike="noStrike" dirty="0">
                          <a:solidFill>
                            <a:srgbClr val="000000"/>
                          </a:solidFill>
                          <a:latin typeface="Calibri"/>
                        </a:rPr>
                        <a:t>Cumulative %</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000"/>
                  </a:ext>
                </a:extLst>
              </a:tr>
              <a:tr h="256049">
                <a:tc>
                  <a:txBody>
                    <a:bodyPr/>
                    <a:lstStyle/>
                    <a:p>
                      <a:pPr algn="l" fontAlgn="b"/>
                      <a:r>
                        <a:rPr lang="en-US" sz="1100" b="0" i="0" u="none" strike="noStrike" dirty="0">
                          <a:solidFill>
                            <a:srgbClr val="000000"/>
                          </a:solidFill>
                          <a:latin typeface="Arial"/>
                        </a:rPr>
                        <a:t>Customer ABC</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latin typeface="Arial"/>
                        </a:rPr>
                        <a:t>New</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latin typeface="Arial"/>
                        </a:rPr>
                        <a:t>Sales Executive 1</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Arial"/>
                        </a:rPr>
                        <a:t>$359,889</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latin typeface="Calibri"/>
                        </a:rPr>
                        <a:t>16%</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latin typeface="Calibri"/>
                        </a:rPr>
                        <a:t>16%</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56049">
                <a:tc>
                  <a:txBody>
                    <a:bodyPr/>
                    <a:lstStyle/>
                    <a:p>
                      <a:pPr algn="l" fontAlgn="b"/>
                      <a:r>
                        <a:rPr lang="en-US" sz="1100" b="0" i="0" u="none" strike="noStrike" dirty="0">
                          <a:solidFill>
                            <a:srgbClr val="000000"/>
                          </a:solidFill>
                          <a:latin typeface="Arial"/>
                        </a:rPr>
                        <a:t>Customer DEF</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latin typeface="Arial"/>
                        </a:rPr>
                        <a:t>Existing</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latin typeface="Arial" pitchFamily="34" charset="0"/>
                          <a:cs typeface="Arial" pitchFamily="34" charset="0"/>
                        </a:rPr>
                        <a:t>Sales Executive 2</a:t>
                      </a:r>
                      <a:endParaRPr lang="en-US" sz="1100" b="0" i="0" u="none" strike="noStrike" dirty="0">
                        <a:solidFill>
                          <a:srgbClr val="000000"/>
                        </a:solidFill>
                        <a:latin typeface="Arial"/>
                      </a:endParaRP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Arial"/>
                        </a:rPr>
                        <a:t>$357,254</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latin typeface="Calibri"/>
                        </a:rPr>
                        <a:t>16%</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latin typeface="Calibri"/>
                        </a:rPr>
                        <a:t>31%</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56049">
                <a:tc>
                  <a:txBody>
                    <a:bodyPr/>
                    <a:lstStyle/>
                    <a:p>
                      <a:pPr algn="l" fontAlgn="b"/>
                      <a:r>
                        <a:rPr lang="en-US" sz="1100" b="0" i="0" u="none" strike="noStrike" dirty="0">
                          <a:solidFill>
                            <a:srgbClr val="000000"/>
                          </a:solidFill>
                          <a:latin typeface="Arial"/>
                        </a:rPr>
                        <a:t>Customer GHI</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latin typeface="Arial"/>
                        </a:rPr>
                        <a:t>New</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latin typeface="Arial" pitchFamily="34" charset="0"/>
                          <a:cs typeface="Arial" pitchFamily="34" charset="0"/>
                        </a:rPr>
                        <a:t>Sales Executive 3</a:t>
                      </a:r>
                      <a:endParaRPr lang="en-US" sz="1100" b="0" i="0" u="none" strike="noStrike" dirty="0">
                        <a:solidFill>
                          <a:srgbClr val="000000"/>
                        </a:solidFill>
                        <a:latin typeface="Arial"/>
                      </a:endParaRP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Arial"/>
                        </a:rPr>
                        <a:t>$164,143</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latin typeface="Calibri"/>
                        </a:rPr>
                        <a:t>7%</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latin typeface="Calibri"/>
                        </a:rPr>
                        <a:t>39%</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99543">
                <a:tc>
                  <a:txBody>
                    <a:bodyPr/>
                    <a:lstStyle/>
                    <a:p>
                      <a:pPr algn="l" fontAlgn="b"/>
                      <a:r>
                        <a:rPr lang="en-US" sz="1100" b="0" i="0" u="none" strike="noStrike" dirty="0">
                          <a:solidFill>
                            <a:srgbClr val="000000"/>
                          </a:solidFill>
                          <a:latin typeface="Arial"/>
                        </a:rPr>
                        <a:t>Customer JKL</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latin typeface="Arial"/>
                        </a:rPr>
                        <a:t>Existing</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latin typeface="Arial" pitchFamily="34" charset="0"/>
                          <a:cs typeface="Arial" pitchFamily="34" charset="0"/>
                        </a:rPr>
                        <a:t>Sales Executive 1</a:t>
                      </a:r>
                      <a:endParaRPr lang="en-US" sz="1100" b="0" i="0" u="none" strike="noStrike" dirty="0">
                        <a:solidFill>
                          <a:srgbClr val="000000"/>
                        </a:solidFill>
                        <a:latin typeface="Arial"/>
                      </a:endParaRP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Arial"/>
                        </a:rPr>
                        <a:t>$129,785</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latin typeface="Calibri"/>
                        </a:rPr>
                        <a:t>6%</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latin typeface="Calibri"/>
                        </a:rPr>
                        <a:t>44%</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56049">
                <a:tc>
                  <a:txBody>
                    <a:bodyPr/>
                    <a:lstStyle/>
                    <a:p>
                      <a:pPr algn="l" fontAlgn="ctr"/>
                      <a:r>
                        <a:rPr lang="en-US" sz="1100" b="0" i="0" u="none" strike="noStrike" dirty="0">
                          <a:solidFill>
                            <a:srgbClr val="000000"/>
                          </a:solidFill>
                          <a:latin typeface="Arial"/>
                        </a:rPr>
                        <a:t>Customer MNO</a:t>
                      </a:r>
                    </a:p>
                  </a:txBody>
                  <a:tcPr marL="8643" marR="8643" marT="8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rgbClr val="000000"/>
                          </a:solidFill>
                          <a:latin typeface="Arial"/>
                        </a:rPr>
                        <a:t>Existing</a:t>
                      </a:r>
                    </a:p>
                  </a:txBody>
                  <a:tcPr marL="8643" marR="8643" marT="8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rgbClr val="000000"/>
                          </a:solidFill>
                          <a:latin typeface="Arial" pitchFamily="34" charset="0"/>
                          <a:cs typeface="Arial" pitchFamily="34" charset="0"/>
                        </a:rPr>
                        <a:t>Sales Executive 2</a:t>
                      </a:r>
                      <a:endParaRPr lang="en-US" sz="1100" b="0" i="0" u="none" strike="noStrike" dirty="0">
                        <a:solidFill>
                          <a:srgbClr val="000000"/>
                        </a:solidFill>
                        <a:latin typeface="Arial"/>
                      </a:endParaRPr>
                    </a:p>
                  </a:txBody>
                  <a:tcPr marL="8643" marR="8643" marT="8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Arial"/>
                        </a:rPr>
                        <a:t>$110,602</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latin typeface="Calibri"/>
                        </a:rPr>
                        <a:t>5%</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latin typeface="Calibri"/>
                        </a:rPr>
                        <a:t>49%</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56049">
                <a:tc>
                  <a:txBody>
                    <a:bodyPr/>
                    <a:lstStyle/>
                    <a:p>
                      <a:pPr algn="l" fontAlgn="ctr"/>
                      <a:r>
                        <a:rPr lang="en-US" sz="1100" b="0" i="0" u="none" strike="noStrike" dirty="0">
                          <a:solidFill>
                            <a:srgbClr val="000000"/>
                          </a:solidFill>
                          <a:latin typeface="Arial"/>
                        </a:rPr>
                        <a:t>Customer PQR</a:t>
                      </a:r>
                    </a:p>
                  </a:txBody>
                  <a:tcPr marL="8643" marR="8643" marT="8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rgbClr val="000000"/>
                          </a:solidFill>
                          <a:latin typeface="Arial"/>
                        </a:rPr>
                        <a:t>Existing</a:t>
                      </a:r>
                    </a:p>
                  </a:txBody>
                  <a:tcPr marL="8643" marR="8643" marT="8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rgbClr val="000000"/>
                          </a:solidFill>
                          <a:latin typeface="Arial" pitchFamily="34" charset="0"/>
                          <a:cs typeface="Arial" pitchFamily="34" charset="0"/>
                        </a:rPr>
                        <a:t>Sales Executive 1</a:t>
                      </a:r>
                      <a:endParaRPr lang="en-US" sz="1100" b="0" i="0" u="none" strike="noStrike" dirty="0">
                        <a:solidFill>
                          <a:srgbClr val="000000"/>
                        </a:solidFill>
                        <a:latin typeface="Arial"/>
                      </a:endParaRPr>
                    </a:p>
                  </a:txBody>
                  <a:tcPr marL="8643" marR="8643" marT="8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Arial"/>
                        </a:rPr>
                        <a:t>$97,785</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latin typeface="Calibri"/>
                        </a:rPr>
                        <a:t>4%</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latin typeface="Calibri"/>
                        </a:rPr>
                        <a:t>53%</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53739">
                <a:tc>
                  <a:txBody>
                    <a:bodyPr/>
                    <a:lstStyle/>
                    <a:p>
                      <a:pPr algn="l" fontAlgn="ctr"/>
                      <a:r>
                        <a:rPr lang="en-US" sz="1100" b="0" i="0" u="none" strike="noStrike" dirty="0">
                          <a:solidFill>
                            <a:srgbClr val="000000"/>
                          </a:solidFill>
                          <a:latin typeface="Arial"/>
                        </a:rPr>
                        <a:t>Customer STU</a:t>
                      </a:r>
                    </a:p>
                  </a:txBody>
                  <a:tcPr marL="8643" marR="8643" marT="8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rgbClr val="000000"/>
                          </a:solidFill>
                          <a:latin typeface="Arial"/>
                        </a:rPr>
                        <a:t>Existing</a:t>
                      </a:r>
                    </a:p>
                  </a:txBody>
                  <a:tcPr marL="8643" marR="8643" marT="8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rgbClr val="000000"/>
                          </a:solidFill>
                          <a:latin typeface="Arial" pitchFamily="34" charset="0"/>
                          <a:cs typeface="Arial" pitchFamily="34" charset="0"/>
                        </a:rPr>
                        <a:t>Sales Executive 2</a:t>
                      </a:r>
                      <a:endParaRPr lang="en-US" sz="1100" b="0" i="0" u="none" strike="noStrike" dirty="0">
                        <a:solidFill>
                          <a:srgbClr val="000000"/>
                        </a:solidFill>
                        <a:latin typeface="Arial"/>
                      </a:endParaRPr>
                    </a:p>
                  </a:txBody>
                  <a:tcPr marL="8643" marR="8643" marT="8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Arial"/>
                        </a:rPr>
                        <a:t>$89,242</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latin typeface="Calibri"/>
                        </a:rPr>
                        <a:t>4%</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latin typeface="Calibri"/>
                        </a:rPr>
                        <a:t>57%</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53739">
                <a:tc>
                  <a:txBody>
                    <a:bodyPr/>
                    <a:lstStyle/>
                    <a:p>
                      <a:pPr algn="l" fontAlgn="b"/>
                      <a:r>
                        <a:rPr lang="en-US" sz="1100" b="0" i="0" u="none" strike="noStrike" dirty="0">
                          <a:solidFill>
                            <a:srgbClr val="000000"/>
                          </a:solidFill>
                          <a:latin typeface="Arial"/>
                        </a:rPr>
                        <a:t>Customer VXY</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latin typeface="Arial"/>
                        </a:rPr>
                        <a:t>Existing</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latin typeface="Arial" pitchFamily="34" charset="0"/>
                          <a:cs typeface="Arial" pitchFamily="34" charset="0"/>
                        </a:rPr>
                        <a:t>Sales Executive 3</a:t>
                      </a:r>
                      <a:endParaRPr lang="en-US" sz="1100" b="0" i="0" u="none" strike="noStrike" dirty="0">
                        <a:solidFill>
                          <a:srgbClr val="000000"/>
                        </a:solidFill>
                        <a:latin typeface="Arial"/>
                      </a:endParaRP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Arial"/>
                        </a:rPr>
                        <a:t>$87,299</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latin typeface="Calibri"/>
                        </a:rPr>
                        <a:t>4%</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latin typeface="Calibri"/>
                        </a:rPr>
                        <a:t>61%</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0688643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282475B8-A3E0-8442-8A87-D6FE7F2E548F}"/>
              </a:ext>
            </a:extLst>
          </p:cNvPr>
          <p:cNvSpPr>
            <a:spLocks noGrp="1" noChangeArrowheads="1"/>
          </p:cNvSpPr>
          <p:nvPr>
            <p:ph type="title"/>
          </p:nvPr>
        </p:nvSpPr>
        <p:spPr>
          <a:xfrm>
            <a:off x="457200" y="304800"/>
            <a:ext cx="8153400" cy="685800"/>
          </a:xfrm>
        </p:spPr>
        <p:txBody>
          <a:bodyPr/>
          <a:lstStyle/>
          <a:p>
            <a:pPr eaLnBrk="1" hangingPunct="1"/>
            <a:r>
              <a:rPr lang="en-US" altLang="en-US" sz="3200"/>
              <a:t>Sales &amp; Marketing Metrics</a:t>
            </a:r>
          </a:p>
        </p:txBody>
      </p:sp>
      <p:graphicFrame>
        <p:nvGraphicFramePr>
          <p:cNvPr id="8" name="Table 7">
            <a:extLst>
              <a:ext uri="{FF2B5EF4-FFF2-40B4-BE49-F238E27FC236}">
                <a16:creationId xmlns:a16="http://schemas.microsoft.com/office/drawing/2014/main" id="{96E0D318-A797-6F47-B771-35503C1C6B54}"/>
              </a:ext>
            </a:extLst>
          </p:cNvPr>
          <p:cNvGraphicFramePr>
            <a:graphicFrameLocks noGrp="1"/>
          </p:cNvGraphicFramePr>
          <p:nvPr>
            <p:extLst>
              <p:ext uri="{D42A27DB-BD31-4B8C-83A1-F6EECF244321}">
                <p14:modId xmlns:p14="http://schemas.microsoft.com/office/powerpoint/2010/main" val="1619774845"/>
              </p:ext>
            </p:extLst>
          </p:nvPr>
        </p:nvGraphicFramePr>
        <p:xfrm>
          <a:off x="457200" y="1598140"/>
          <a:ext cx="8153401" cy="3033429"/>
        </p:xfrm>
        <a:graphic>
          <a:graphicData uri="http://schemas.openxmlformats.org/drawingml/2006/table">
            <a:tbl>
              <a:tblPr/>
              <a:tblGrid>
                <a:gridCol w="1009135">
                  <a:extLst>
                    <a:ext uri="{9D8B030D-6E8A-4147-A177-3AD203B41FA5}">
                      <a16:colId xmlns:a16="http://schemas.microsoft.com/office/drawing/2014/main" val="20000"/>
                    </a:ext>
                  </a:extLst>
                </a:gridCol>
                <a:gridCol w="1064975">
                  <a:extLst>
                    <a:ext uri="{9D8B030D-6E8A-4147-A177-3AD203B41FA5}">
                      <a16:colId xmlns:a16="http://schemas.microsoft.com/office/drawing/2014/main" val="20001"/>
                    </a:ext>
                  </a:extLst>
                </a:gridCol>
                <a:gridCol w="1215859">
                  <a:extLst>
                    <a:ext uri="{9D8B030D-6E8A-4147-A177-3AD203B41FA5}">
                      <a16:colId xmlns:a16="http://schemas.microsoft.com/office/drawing/2014/main" val="20002"/>
                    </a:ext>
                  </a:extLst>
                </a:gridCol>
                <a:gridCol w="858253">
                  <a:extLst>
                    <a:ext uri="{9D8B030D-6E8A-4147-A177-3AD203B41FA5}">
                      <a16:colId xmlns:a16="http://schemas.microsoft.com/office/drawing/2014/main" val="20003"/>
                    </a:ext>
                  </a:extLst>
                </a:gridCol>
                <a:gridCol w="1072816">
                  <a:extLst>
                    <a:ext uri="{9D8B030D-6E8A-4147-A177-3AD203B41FA5}">
                      <a16:colId xmlns:a16="http://schemas.microsoft.com/office/drawing/2014/main" val="20004"/>
                    </a:ext>
                  </a:extLst>
                </a:gridCol>
                <a:gridCol w="929774">
                  <a:extLst>
                    <a:ext uri="{9D8B030D-6E8A-4147-A177-3AD203B41FA5}">
                      <a16:colId xmlns:a16="http://schemas.microsoft.com/office/drawing/2014/main" val="20005"/>
                    </a:ext>
                  </a:extLst>
                </a:gridCol>
                <a:gridCol w="929774">
                  <a:extLst>
                    <a:ext uri="{9D8B030D-6E8A-4147-A177-3AD203B41FA5}">
                      <a16:colId xmlns:a16="http://schemas.microsoft.com/office/drawing/2014/main" val="20006"/>
                    </a:ext>
                  </a:extLst>
                </a:gridCol>
                <a:gridCol w="1072815">
                  <a:extLst>
                    <a:ext uri="{9D8B030D-6E8A-4147-A177-3AD203B41FA5}">
                      <a16:colId xmlns:a16="http://schemas.microsoft.com/office/drawing/2014/main" val="20007"/>
                    </a:ext>
                  </a:extLst>
                </a:gridCol>
              </a:tblGrid>
              <a:tr h="708460">
                <a:tc>
                  <a:txBody>
                    <a:bodyPr/>
                    <a:lstStyle/>
                    <a:p>
                      <a:pPr algn="ctr" fontAlgn="t"/>
                      <a:endParaRPr lang="en-US" sz="1200" b="1" i="0" u="none" strike="noStrike" dirty="0">
                        <a:solidFill>
                          <a:srgbClr val="000000"/>
                        </a:solidFill>
                        <a:latin typeface="Arial" pitchFamily="34" charset="0"/>
                        <a:cs typeface="Arial" pitchFamily="34" charset="0"/>
                      </a:endParaRPr>
                    </a:p>
                  </a:txBody>
                  <a:tcPr marL="9525" marR="9525" marT="9524"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t"/>
                      <a:r>
                        <a:rPr lang="en-US" sz="1200" b="1" i="0" u="none" strike="noStrike" dirty="0">
                          <a:solidFill>
                            <a:srgbClr val="000000"/>
                          </a:solidFill>
                          <a:latin typeface="Arial" pitchFamily="34" charset="0"/>
                          <a:cs typeface="Arial" pitchFamily="34" charset="0"/>
                        </a:rPr>
                        <a:t>No. of Qualified leads</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t"/>
                      <a:r>
                        <a:rPr lang="en-US" sz="1200" b="1" i="0" u="none" strike="noStrike" dirty="0">
                          <a:solidFill>
                            <a:srgbClr val="000000"/>
                          </a:solidFill>
                          <a:latin typeface="Arial" pitchFamily="34" charset="0"/>
                          <a:cs typeface="Arial" pitchFamily="34" charset="0"/>
                        </a:rPr>
                        <a:t>No. of Proposals</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t"/>
                      <a:r>
                        <a:rPr lang="en-US" sz="1200" b="1" i="0" u="none" strike="noStrike" dirty="0">
                          <a:solidFill>
                            <a:srgbClr val="000000"/>
                          </a:solidFill>
                          <a:latin typeface="Arial" pitchFamily="34" charset="0"/>
                          <a:cs typeface="Arial" pitchFamily="34" charset="0"/>
                        </a:rPr>
                        <a:t>No. of Orders</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t"/>
                      <a:r>
                        <a:rPr lang="en-US" sz="1200" b="1" i="0" u="none" strike="noStrike" dirty="0">
                          <a:solidFill>
                            <a:srgbClr val="000000"/>
                          </a:solidFill>
                          <a:latin typeface="Arial" pitchFamily="34" charset="0"/>
                          <a:cs typeface="Arial" pitchFamily="34" charset="0"/>
                        </a:rPr>
                        <a:t>Leads to Proposals </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t"/>
                      <a:r>
                        <a:rPr lang="en-US" sz="1200" b="1" i="0" u="none" strike="noStrike" dirty="0">
                          <a:solidFill>
                            <a:srgbClr val="000000"/>
                          </a:solidFill>
                          <a:latin typeface="Arial" pitchFamily="34" charset="0"/>
                          <a:cs typeface="Arial" pitchFamily="34" charset="0"/>
                        </a:rPr>
                        <a:t>Proposals to Order </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t"/>
                      <a:r>
                        <a:rPr lang="en-US" sz="1200" b="1" i="0" u="none" strike="noStrike" dirty="0">
                          <a:solidFill>
                            <a:srgbClr val="000000"/>
                          </a:solidFill>
                          <a:latin typeface="Arial" pitchFamily="34" charset="0"/>
                          <a:cs typeface="Arial" pitchFamily="34" charset="0"/>
                        </a:rPr>
                        <a:t>Average</a:t>
                      </a:r>
                    </a:p>
                    <a:p>
                      <a:pPr algn="ctr" fontAlgn="t"/>
                      <a:r>
                        <a:rPr lang="en-US" sz="1200" b="1" i="0" u="none" strike="noStrike" dirty="0">
                          <a:solidFill>
                            <a:srgbClr val="000000"/>
                          </a:solidFill>
                          <a:latin typeface="Arial" pitchFamily="34" charset="0"/>
                          <a:cs typeface="Arial" pitchFamily="34" charset="0"/>
                        </a:rPr>
                        <a:t>Deal size or PO (USD)</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t"/>
                      <a:r>
                        <a:rPr lang="en-US" sz="1200" b="1" i="0" u="none" strike="noStrike" dirty="0">
                          <a:solidFill>
                            <a:srgbClr val="000000"/>
                          </a:solidFill>
                          <a:latin typeface="Arial" pitchFamily="34" charset="0"/>
                          <a:cs typeface="Arial" pitchFamily="34" charset="0"/>
                        </a:rPr>
                        <a:t>Average</a:t>
                      </a:r>
                    </a:p>
                    <a:p>
                      <a:pPr algn="ctr" fontAlgn="t"/>
                      <a:r>
                        <a:rPr lang="en-US" sz="1200" b="1" i="0" u="none" strike="noStrike" dirty="0">
                          <a:solidFill>
                            <a:srgbClr val="000000"/>
                          </a:solidFill>
                          <a:latin typeface="Arial" pitchFamily="34" charset="0"/>
                          <a:cs typeface="Arial" pitchFamily="34" charset="0"/>
                        </a:rPr>
                        <a:t>Revenue from New customer</a:t>
                      </a:r>
                    </a:p>
                    <a:p>
                      <a:pPr algn="ctr" fontAlgn="t"/>
                      <a:r>
                        <a:rPr lang="en-US" sz="1200" b="1" i="0" u="none" strike="noStrike" dirty="0">
                          <a:solidFill>
                            <a:srgbClr val="000000"/>
                          </a:solidFill>
                          <a:latin typeface="Arial" pitchFamily="34" charset="0"/>
                          <a:cs typeface="Arial" pitchFamily="34" charset="0"/>
                        </a:rPr>
                        <a:t>(USD)</a:t>
                      </a:r>
                    </a:p>
                  </a:txBody>
                  <a:tcPr marL="9525" marR="9525" marT="952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497005">
                <a:tc>
                  <a:txBody>
                    <a:bodyPr/>
                    <a:lstStyle/>
                    <a:p>
                      <a:pPr algn="l" fontAlgn="t"/>
                      <a:r>
                        <a:rPr lang="en-US" sz="1100" b="1" i="0" u="none" strike="noStrike" dirty="0">
                          <a:solidFill>
                            <a:srgbClr val="000000"/>
                          </a:solidFill>
                          <a:latin typeface="Arial" pitchFamily="34" charset="0"/>
                          <a:cs typeface="Arial" pitchFamily="34" charset="0"/>
                        </a:rPr>
                        <a:t>Hoshin Target</a:t>
                      </a:r>
                    </a:p>
                    <a:p>
                      <a:pPr algn="l" fontAlgn="t"/>
                      <a:endParaRPr lang="en-US" sz="1100" b="1" i="0" u="none" strike="noStrike" dirty="0">
                        <a:solidFill>
                          <a:srgbClr val="000000"/>
                        </a:solidFill>
                        <a:latin typeface="Arial" pitchFamily="34" charset="0"/>
                        <a:cs typeface="Arial" pitchFamily="34" charset="0"/>
                      </a:endParaRPr>
                    </a:p>
                  </a:txBody>
                  <a:tcPr marL="9525" marR="9525"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100" b="1" i="0" u="none" strike="noStrike" dirty="0">
                          <a:solidFill>
                            <a:srgbClr val="000000"/>
                          </a:solidFill>
                          <a:latin typeface="Arial" pitchFamily="34" charset="0"/>
                          <a:cs typeface="Arial" pitchFamily="34" charset="0"/>
                        </a:rPr>
                        <a:t>360</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100" b="1" i="0" u="none" strike="noStrike" dirty="0">
                          <a:solidFill>
                            <a:srgbClr val="000000"/>
                          </a:solidFill>
                          <a:latin typeface="Arial" pitchFamily="34" charset="0"/>
                          <a:cs typeface="Arial" pitchFamily="34" charset="0"/>
                        </a:rPr>
                        <a:t>90</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100" b="1" i="0" u="none" strike="noStrike" dirty="0">
                          <a:solidFill>
                            <a:srgbClr val="000000"/>
                          </a:solidFill>
                          <a:latin typeface="Arial" pitchFamily="34" charset="0"/>
                          <a:cs typeface="Arial" pitchFamily="34" charset="0"/>
                        </a:rPr>
                        <a:t>30</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100" b="1" i="0" u="none" strike="noStrike" dirty="0">
                          <a:solidFill>
                            <a:srgbClr val="000000"/>
                          </a:solidFill>
                          <a:latin typeface="Arial" pitchFamily="34" charset="0"/>
                          <a:cs typeface="Arial" pitchFamily="34" charset="0"/>
                        </a:rPr>
                        <a:t>4:1</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100" b="1" i="0" u="none" strike="noStrike" dirty="0">
                          <a:solidFill>
                            <a:srgbClr val="000000"/>
                          </a:solidFill>
                          <a:latin typeface="Arial" pitchFamily="34" charset="0"/>
                          <a:cs typeface="Arial" pitchFamily="34" charset="0"/>
                        </a:rPr>
                        <a:t>3:1</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100" b="1" i="0" u="none" strike="noStrike" dirty="0">
                          <a:solidFill>
                            <a:srgbClr val="000000"/>
                          </a:solidFill>
                          <a:latin typeface="Arial" pitchFamily="34" charset="0"/>
                          <a:cs typeface="Arial" pitchFamily="34" charset="0"/>
                        </a:rPr>
                        <a:t>$20,000</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100" b="1" i="0" u="none" strike="noStrike" dirty="0">
                          <a:solidFill>
                            <a:srgbClr val="000000"/>
                          </a:solidFill>
                          <a:latin typeface="Arial" pitchFamily="34" charset="0"/>
                          <a:cs typeface="Arial" pitchFamily="34" charset="0"/>
                        </a:rPr>
                        <a:t>NA</a:t>
                      </a:r>
                    </a:p>
                  </a:txBody>
                  <a:tcPr marL="9525" marR="9525"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001"/>
                  </a:ext>
                </a:extLst>
              </a:tr>
              <a:tr h="359076">
                <a:tc>
                  <a:txBody>
                    <a:bodyPr/>
                    <a:lstStyle/>
                    <a:p>
                      <a:pPr algn="l" fontAlgn="t"/>
                      <a:r>
                        <a:rPr lang="en-US" sz="1100" b="0" i="0" u="none" strike="noStrike" dirty="0">
                          <a:solidFill>
                            <a:srgbClr val="000000"/>
                          </a:solidFill>
                          <a:latin typeface="Arial" pitchFamily="34" charset="0"/>
                          <a:cs typeface="Arial" pitchFamily="34" charset="0"/>
                        </a:rPr>
                        <a:t>Actual</a:t>
                      </a:r>
                    </a:p>
                    <a:p>
                      <a:pPr algn="l" fontAlgn="t"/>
                      <a:r>
                        <a:rPr lang="en-US" sz="1100" b="0" i="0" u="none" strike="noStrike" dirty="0">
                          <a:solidFill>
                            <a:srgbClr val="000000"/>
                          </a:solidFill>
                          <a:latin typeface="Arial" pitchFamily="34" charset="0"/>
                          <a:cs typeface="Arial" pitchFamily="34" charset="0"/>
                        </a:rPr>
                        <a:t>(Aug’- Mar</a:t>
                      </a:r>
                      <a:r>
                        <a:rPr lang="en-US" sz="1100" b="0" i="0" u="none" strike="noStrike" baseline="0" dirty="0">
                          <a:solidFill>
                            <a:srgbClr val="000000"/>
                          </a:solidFill>
                          <a:latin typeface="Arial" pitchFamily="34" charset="0"/>
                          <a:cs typeface="Arial" pitchFamily="34" charset="0"/>
                        </a:rPr>
                        <a:t>)</a:t>
                      </a:r>
                      <a:endParaRPr lang="en-US" sz="1100" b="0" i="0" u="none" strike="noStrike" dirty="0">
                        <a:solidFill>
                          <a:srgbClr val="000000"/>
                        </a:solidFill>
                        <a:latin typeface="Arial" pitchFamily="34" charset="0"/>
                        <a:cs typeface="Arial" pitchFamily="34" charset="0"/>
                      </a:endParaRPr>
                    </a:p>
                  </a:txBody>
                  <a:tcPr marL="9525" marR="9525" marT="9524"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191</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35</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17</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latin typeface="Arial" pitchFamily="34" charset="0"/>
                          <a:cs typeface="Arial" pitchFamily="34" charset="0"/>
                        </a:rPr>
                        <a:t>6:1</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latin typeface="Arial" pitchFamily="34" charset="0"/>
                          <a:cs typeface="Arial" pitchFamily="34" charset="0"/>
                        </a:rPr>
                        <a:t>2:1</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$17,575</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en-US" sz="1100" b="0" i="0" u="none" strike="noStrike" kern="1200" dirty="0">
                          <a:solidFill>
                            <a:srgbClr val="000000"/>
                          </a:solidFill>
                          <a:latin typeface="Arial" pitchFamily="34" charset="0"/>
                          <a:ea typeface="+mn-ea"/>
                          <a:cs typeface="Arial" pitchFamily="34" charset="0"/>
                        </a:rPr>
                        <a:t>$31,156</a:t>
                      </a:r>
                    </a:p>
                  </a:txBody>
                  <a:tcPr marL="9525" marR="9525"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59076">
                <a:tc>
                  <a:txBody>
                    <a:bodyPr/>
                    <a:lstStyle/>
                    <a:p>
                      <a:pPr algn="l" fontAlgn="t"/>
                      <a:r>
                        <a:rPr lang="en-US" sz="1100" b="0" i="0" u="none" strike="noStrike" dirty="0">
                          <a:solidFill>
                            <a:srgbClr val="000000"/>
                          </a:solidFill>
                          <a:latin typeface="Arial" pitchFamily="34" charset="0"/>
                          <a:cs typeface="Arial" pitchFamily="34" charset="0"/>
                        </a:rPr>
                        <a:t>Actual</a:t>
                      </a:r>
                    </a:p>
                    <a:p>
                      <a:pPr algn="l" fontAlgn="t"/>
                      <a:r>
                        <a:rPr lang="en-US" sz="1100" b="0" i="0" u="none" strike="noStrike" dirty="0">
                          <a:solidFill>
                            <a:srgbClr val="000000"/>
                          </a:solidFill>
                          <a:latin typeface="Arial" pitchFamily="34" charset="0"/>
                          <a:cs typeface="Arial" pitchFamily="34" charset="0"/>
                        </a:rPr>
                        <a:t>(Aug-Apr</a:t>
                      </a:r>
                      <a:r>
                        <a:rPr lang="en-US" sz="1100" b="0" i="0" u="none" strike="noStrike" baseline="0" dirty="0">
                          <a:solidFill>
                            <a:srgbClr val="000000"/>
                          </a:solidFill>
                          <a:latin typeface="Arial" pitchFamily="34" charset="0"/>
                          <a:cs typeface="Arial" pitchFamily="34" charset="0"/>
                        </a:rPr>
                        <a:t>)</a:t>
                      </a:r>
                      <a:endParaRPr lang="en-US" sz="1100" b="0" i="0" u="none" strike="noStrike" dirty="0">
                        <a:solidFill>
                          <a:srgbClr val="000000"/>
                        </a:solidFill>
                        <a:latin typeface="Arial" pitchFamily="34" charset="0"/>
                        <a:cs typeface="Arial" pitchFamily="34" charset="0"/>
                      </a:endParaRPr>
                    </a:p>
                  </a:txBody>
                  <a:tcPr marL="9525" marR="9525" marT="9524"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218</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37</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19</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7:1</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2:1</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en-US" sz="1100" b="0" i="0" u="none" strike="noStrike" kern="1200" dirty="0">
                          <a:solidFill>
                            <a:srgbClr val="000000"/>
                          </a:solidFill>
                          <a:latin typeface="Arial" pitchFamily="34" charset="0"/>
                          <a:ea typeface="+mn-ea"/>
                          <a:cs typeface="Arial" pitchFamily="34" charset="0"/>
                        </a:rPr>
                        <a:t>$17,295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en-US" sz="1100" b="0" i="0" u="none" strike="noStrike" kern="1200" dirty="0">
                          <a:solidFill>
                            <a:srgbClr val="000000"/>
                          </a:solidFill>
                          <a:latin typeface="Arial" pitchFamily="34" charset="0"/>
                          <a:ea typeface="+mn-ea"/>
                          <a:cs typeface="Arial" pitchFamily="34" charset="0"/>
                        </a:rPr>
                        <a:t>$32,335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59076">
                <a:tc>
                  <a:txBody>
                    <a:bodyPr/>
                    <a:lstStyle/>
                    <a:p>
                      <a:pPr algn="l" fontAlgn="t"/>
                      <a:r>
                        <a:rPr lang="en-US" sz="1100" b="0" i="0" u="none" strike="noStrike" dirty="0">
                          <a:solidFill>
                            <a:srgbClr val="000000"/>
                          </a:solidFill>
                          <a:latin typeface="Arial" pitchFamily="34" charset="0"/>
                          <a:cs typeface="Arial" pitchFamily="34" charset="0"/>
                        </a:rPr>
                        <a:t>Actual</a:t>
                      </a:r>
                    </a:p>
                    <a:p>
                      <a:pPr algn="l" fontAlgn="t"/>
                      <a:r>
                        <a:rPr lang="en-US" sz="1100" b="0" i="0" u="none" strike="noStrike" dirty="0">
                          <a:solidFill>
                            <a:srgbClr val="000000"/>
                          </a:solidFill>
                          <a:latin typeface="Arial" pitchFamily="34" charset="0"/>
                          <a:cs typeface="Arial" pitchFamily="34" charset="0"/>
                        </a:rPr>
                        <a:t>(Aug-May</a:t>
                      </a:r>
                      <a:r>
                        <a:rPr lang="en-US" sz="1100" b="0" i="0" u="none" strike="noStrike" baseline="0" dirty="0">
                          <a:solidFill>
                            <a:srgbClr val="000000"/>
                          </a:solidFill>
                          <a:latin typeface="Arial" pitchFamily="34" charset="0"/>
                          <a:cs typeface="Arial" pitchFamily="34" charset="0"/>
                        </a:rPr>
                        <a:t>)</a:t>
                      </a:r>
                      <a:endParaRPr lang="en-US" sz="1100" b="0" i="0" u="none" strike="noStrike" dirty="0">
                        <a:solidFill>
                          <a:srgbClr val="000000"/>
                        </a:solidFill>
                        <a:latin typeface="Arial" pitchFamily="34" charset="0"/>
                        <a:cs typeface="Arial" pitchFamily="34" charset="0"/>
                      </a:endParaRPr>
                    </a:p>
                  </a:txBody>
                  <a:tcPr marL="9525" marR="9525" marT="9524"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233</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39</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22</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6:1</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2.5:1</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en-US" sz="1100" b="0" i="0" u="none" strike="noStrike" kern="1200" dirty="0">
                          <a:solidFill>
                            <a:srgbClr val="000000"/>
                          </a:solidFill>
                          <a:latin typeface="Arial" pitchFamily="34" charset="0"/>
                          <a:ea typeface="+mn-ea"/>
                          <a:cs typeface="Arial" pitchFamily="34" charset="0"/>
                        </a:rPr>
                        <a:t>$17,295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en-US" sz="1100" b="0" i="0" u="none" strike="noStrike" kern="1200" dirty="0">
                          <a:solidFill>
                            <a:srgbClr val="000000"/>
                          </a:solidFill>
                          <a:latin typeface="Arial" pitchFamily="34" charset="0"/>
                          <a:ea typeface="+mn-ea"/>
                          <a:cs typeface="Arial" pitchFamily="34" charset="0"/>
                        </a:rPr>
                        <a:t>$32,335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59076">
                <a:tc>
                  <a:txBody>
                    <a:bodyPr/>
                    <a:lstStyle/>
                    <a:p>
                      <a:pPr algn="l" fontAlgn="t"/>
                      <a:r>
                        <a:rPr lang="en-US" sz="1100" b="0" i="0" u="none" strike="noStrike" dirty="0">
                          <a:solidFill>
                            <a:srgbClr val="000000"/>
                          </a:solidFill>
                          <a:latin typeface="Arial" pitchFamily="34" charset="0"/>
                          <a:cs typeface="Arial" pitchFamily="34" charset="0"/>
                        </a:rPr>
                        <a:t>Actual</a:t>
                      </a:r>
                    </a:p>
                    <a:p>
                      <a:pPr algn="l" fontAlgn="t"/>
                      <a:r>
                        <a:rPr lang="en-US" sz="1100" b="0" i="0" u="none" strike="noStrike" dirty="0">
                          <a:solidFill>
                            <a:srgbClr val="000000"/>
                          </a:solidFill>
                          <a:latin typeface="Arial" pitchFamily="34" charset="0"/>
                          <a:cs typeface="Arial" pitchFamily="34" charset="0"/>
                        </a:rPr>
                        <a:t>(Aug-June)</a:t>
                      </a:r>
                    </a:p>
                  </a:txBody>
                  <a:tcPr marL="9525" marR="9525" marT="9524"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247</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41</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24</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6:1</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2:1</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en-US" sz="1100" b="0" i="0" u="none" strike="noStrike" kern="1200" dirty="0">
                          <a:solidFill>
                            <a:srgbClr val="000000"/>
                          </a:solidFill>
                          <a:latin typeface="Arial" pitchFamily="34" charset="0"/>
                          <a:ea typeface="+mn-ea"/>
                          <a:cs typeface="Arial" pitchFamily="34" charset="0"/>
                        </a:rPr>
                        <a:t>$16,488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en-US" sz="1100" b="0" i="0" u="none" strike="noStrike" kern="1200" dirty="0">
                          <a:solidFill>
                            <a:srgbClr val="000000"/>
                          </a:solidFill>
                          <a:latin typeface="Arial" pitchFamily="34" charset="0"/>
                          <a:ea typeface="+mn-ea"/>
                          <a:cs typeface="Arial" pitchFamily="34" charset="0"/>
                        </a:rPr>
                        <a:t>$30,623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59076">
                <a:tc>
                  <a:txBody>
                    <a:bodyPr/>
                    <a:lstStyle/>
                    <a:p>
                      <a:pPr algn="l" fontAlgn="t"/>
                      <a:r>
                        <a:rPr lang="en-US" sz="1100" b="0" i="0" u="none" strike="noStrike" dirty="0">
                          <a:solidFill>
                            <a:srgbClr val="000000"/>
                          </a:solidFill>
                          <a:latin typeface="Arial" pitchFamily="34" charset="0"/>
                          <a:cs typeface="Arial" pitchFamily="34" charset="0"/>
                        </a:rPr>
                        <a:t>Actual</a:t>
                      </a:r>
                    </a:p>
                    <a:p>
                      <a:pPr algn="l" fontAlgn="t"/>
                      <a:r>
                        <a:rPr lang="en-US" sz="1100" b="0" i="0" u="none" strike="noStrike" dirty="0">
                          <a:solidFill>
                            <a:srgbClr val="000000"/>
                          </a:solidFill>
                          <a:latin typeface="Arial" pitchFamily="34" charset="0"/>
                          <a:cs typeface="Arial" pitchFamily="34" charset="0"/>
                        </a:rPr>
                        <a:t>(Aug-July)</a:t>
                      </a:r>
                    </a:p>
                  </a:txBody>
                  <a:tcPr marL="9525" marR="9525" marT="9524"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254</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44</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25</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6:1</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Arial" pitchFamily="34" charset="0"/>
                          <a:cs typeface="Arial" pitchFamily="34" charset="0"/>
                        </a:rPr>
                        <a:t>2:1</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en-US" sz="1100" b="0" i="0" u="none" strike="noStrike" kern="1200" dirty="0">
                          <a:solidFill>
                            <a:srgbClr val="000000"/>
                          </a:solidFill>
                          <a:latin typeface="Arial" pitchFamily="34" charset="0"/>
                          <a:ea typeface="+mn-ea"/>
                          <a:cs typeface="Arial" pitchFamily="34" charset="0"/>
                        </a:rPr>
                        <a:t>$16,172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en-US" sz="1100" b="0" i="0" u="none" strike="noStrike" kern="1200" dirty="0">
                          <a:solidFill>
                            <a:srgbClr val="000000"/>
                          </a:solidFill>
                          <a:latin typeface="Arial" pitchFamily="34" charset="0"/>
                          <a:ea typeface="+mn-ea"/>
                          <a:cs typeface="Arial" pitchFamily="34" charset="0"/>
                        </a:rPr>
                        <a:t>$30,478</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41037" name="TextBox 8">
            <a:extLst>
              <a:ext uri="{FF2B5EF4-FFF2-40B4-BE49-F238E27FC236}">
                <a16:creationId xmlns:a16="http://schemas.microsoft.com/office/drawing/2014/main" id="{A6DB1F84-A6C3-0243-8C2A-5F7D15BB9A77}"/>
              </a:ext>
            </a:extLst>
          </p:cNvPr>
          <p:cNvSpPr txBox="1">
            <a:spLocks noChangeArrowheads="1"/>
          </p:cNvSpPr>
          <p:nvPr/>
        </p:nvSpPr>
        <p:spPr bwMode="auto">
          <a:xfrm>
            <a:off x="609600" y="4656138"/>
            <a:ext cx="83058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50000"/>
              </a:spcBef>
              <a:buClr>
                <a:srgbClr val="990000"/>
              </a:buClr>
              <a:buSzPct val="80000"/>
              <a:buFont typeface="Monotype Sorts" pitchFamily="2" charset="2"/>
              <a:buChar char="z"/>
              <a:defRPr sz="2800">
                <a:solidFill>
                  <a:schemeClr val="tx1"/>
                </a:solidFill>
                <a:latin typeface="Arial" panose="020B0604020202020204" pitchFamily="34" charset="0"/>
                <a:cs typeface="Arial" panose="020B0604020202020204" pitchFamily="34" charset="0"/>
              </a:defRPr>
            </a:lvl1pPr>
            <a:lvl2pPr marL="742950" indent="-285750">
              <a:spcBef>
                <a:spcPct val="50000"/>
              </a:spcBef>
              <a:buClr>
                <a:srgbClr val="990000"/>
              </a:buClr>
              <a:buSzPct val="80000"/>
              <a:buFont typeface="Monotype Sorts" pitchFamily="2" charset="2"/>
              <a:buChar char="l"/>
              <a:defRPr sz="2400">
                <a:solidFill>
                  <a:schemeClr val="tx1"/>
                </a:solidFill>
                <a:latin typeface="Arial" panose="020B0604020202020204" pitchFamily="34" charset="0"/>
                <a:cs typeface="Arial" panose="020B0604020202020204" pitchFamily="34" charset="0"/>
              </a:defRPr>
            </a:lvl2pPr>
            <a:lvl3pPr marL="1143000" indent="-228600">
              <a:spcBef>
                <a:spcPct val="50000"/>
              </a:spcBef>
              <a:buClr>
                <a:srgbClr val="990000"/>
              </a:buClr>
              <a:buSzPct val="80000"/>
              <a:buFont typeface="Monotype Sorts" pitchFamily="2" charset="2"/>
              <a:buChar char="n"/>
              <a:defRPr sz="2200">
                <a:solidFill>
                  <a:schemeClr val="tx1"/>
                </a:solidFill>
                <a:latin typeface="Arial" panose="020B0604020202020204" pitchFamily="34" charset="0"/>
                <a:cs typeface="Arial" panose="020B0604020202020204" pitchFamily="34" charset="0"/>
              </a:defRPr>
            </a:lvl3pPr>
            <a:lvl4pPr marL="1600200" indent="-228600">
              <a:spcBef>
                <a:spcPct val="50000"/>
              </a:spcBef>
              <a:buClr>
                <a:srgbClr val="990000"/>
              </a:buClr>
              <a:buSzPct val="80000"/>
              <a:buFont typeface="Monotype Sorts" pitchFamily="2" charset="2"/>
              <a:buChar char="u"/>
              <a:defRPr sz="2000">
                <a:solidFill>
                  <a:schemeClr val="tx1"/>
                </a:solidFill>
                <a:latin typeface="Arial" panose="020B0604020202020204" pitchFamily="34" charset="0"/>
                <a:cs typeface="Arial" panose="020B0604020202020204" pitchFamily="34" charset="0"/>
              </a:defRPr>
            </a:lvl4pPr>
            <a:lvl5pPr marL="2057400" indent="-228600">
              <a:spcBef>
                <a:spcPct val="50000"/>
              </a:spcBef>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9pPr>
          </a:lstStyle>
          <a:p>
            <a:r>
              <a:rPr lang="en-US" altLang="en-US" sz="1200"/>
              <a:t>All measures are considered from Aug -10</a:t>
            </a:r>
          </a:p>
          <a:p>
            <a:r>
              <a:rPr lang="en-US" altLang="en-US" sz="1200"/>
              <a:t>Only new customer acquisition  After Aug 2010 are considered</a:t>
            </a:r>
          </a:p>
          <a:p>
            <a:r>
              <a:rPr lang="en-US" altLang="en-US" sz="1200"/>
              <a:t>Only External companies  from  USA and EU are considered</a:t>
            </a:r>
          </a:p>
          <a:p>
            <a:r>
              <a:rPr lang="en-US" altLang="en-US" sz="1200"/>
              <a:t>Please refer to Attached excel to view Data regarding New PO’s.</a:t>
            </a:r>
          </a:p>
        </p:txBody>
      </p:sp>
    </p:spTree>
    <p:extLst>
      <p:ext uri="{BB962C8B-B14F-4D97-AF65-F5344CB8AC3E}">
        <p14:creationId xmlns:p14="http://schemas.microsoft.com/office/powerpoint/2010/main" val="8208101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F6669704-DB71-7C40-B8A5-BDAB4BE69218}"/>
              </a:ext>
            </a:extLst>
          </p:cNvPr>
          <p:cNvSpPr>
            <a:spLocks noGrp="1" noChangeArrowheads="1"/>
          </p:cNvSpPr>
          <p:nvPr>
            <p:ph type="title"/>
          </p:nvPr>
        </p:nvSpPr>
        <p:spPr/>
        <p:txBody>
          <a:bodyPr/>
          <a:lstStyle/>
          <a:p>
            <a:r>
              <a:rPr lang="en-US" altLang="en-US"/>
              <a:t>Average proposal Time</a:t>
            </a:r>
            <a:br>
              <a:rPr lang="en-US" altLang="en-US"/>
            </a:br>
            <a:r>
              <a:rPr lang="en-US" altLang="en-US"/>
              <a:t>(</a:t>
            </a:r>
            <a:r>
              <a:rPr lang="en-US" altLang="en-US" sz="2800"/>
              <a:t>Hoshin Target:5 Days</a:t>
            </a:r>
            <a:r>
              <a:rPr lang="en-US" altLang="en-US"/>
              <a:t>)</a:t>
            </a:r>
          </a:p>
        </p:txBody>
      </p:sp>
      <p:sp>
        <p:nvSpPr>
          <p:cNvPr id="43011" name="TextBox 8">
            <a:extLst>
              <a:ext uri="{FF2B5EF4-FFF2-40B4-BE49-F238E27FC236}">
                <a16:creationId xmlns:a16="http://schemas.microsoft.com/office/drawing/2014/main" id="{CBBC00F9-8DA8-B143-9388-1CC3AB51F3D0}"/>
              </a:ext>
            </a:extLst>
          </p:cNvPr>
          <p:cNvSpPr txBox="1">
            <a:spLocks noChangeArrowheads="1"/>
          </p:cNvSpPr>
          <p:nvPr/>
        </p:nvSpPr>
        <p:spPr bwMode="auto">
          <a:xfrm>
            <a:off x="593124" y="5659394"/>
            <a:ext cx="83058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50000"/>
              </a:spcBef>
              <a:buClr>
                <a:srgbClr val="990000"/>
              </a:buClr>
              <a:buSzPct val="80000"/>
              <a:buFont typeface="Monotype Sorts" pitchFamily="2" charset="2"/>
              <a:buChar char="z"/>
              <a:defRPr sz="2800">
                <a:solidFill>
                  <a:schemeClr val="tx1"/>
                </a:solidFill>
                <a:latin typeface="Arial" panose="020B0604020202020204" pitchFamily="34" charset="0"/>
                <a:cs typeface="Arial" panose="020B0604020202020204" pitchFamily="34" charset="0"/>
              </a:defRPr>
            </a:lvl1pPr>
            <a:lvl2pPr marL="742950" indent="-285750">
              <a:spcBef>
                <a:spcPct val="50000"/>
              </a:spcBef>
              <a:buClr>
                <a:srgbClr val="990000"/>
              </a:buClr>
              <a:buSzPct val="80000"/>
              <a:buFont typeface="Monotype Sorts" pitchFamily="2" charset="2"/>
              <a:buChar char="l"/>
              <a:defRPr sz="2400">
                <a:solidFill>
                  <a:schemeClr val="tx1"/>
                </a:solidFill>
                <a:latin typeface="Arial" panose="020B0604020202020204" pitchFamily="34" charset="0"/>
                <a:cs typeface="Arial" panose="020B0604020202020204" pitchFamily="34" charset="0"/>
              </a:defRPr>
            </a:lvl2pPr>
            <a:lvl3pPr marL="1143000" indent="-228600">
              <a:spcBef>
                <a:spcPct val="50000"/>
              </a:spcBef>
              <a:buClr>
                <a:srgbClr val="990000"/>
              </a:buClr>
              <a:buSzPct val="80000"/>
              <a:buFont typeface="Monotype Sorts" pitchFamily="2" charset="2"/>
              <a:buChar char="n"/>
              <a:defRPr sz="2200">
                <a:solidFill>
                  <a:schemeClr val="tx1"/>
                </a:solidFill>
                <a:latin typeface="Arial" panose="020B0604020202020204" pitchFamily="34" charset="0"/>
                <a:cs typeface="Arial" panose="020B0604020202020204" pitchFamily="34" charset="0"/>
              </a:defRPr>
            </a:lvl3pPr>
            <a:lvl4pPr marL="1600200" indent="-228600">
              <a:spcBef>
                <a:spcPct val="50000"/>
              </a:spcBef>
              <a:buClr>
                <a:srgbClr val="990000"/>
              </a:buClr>
              <a:buSzPct val="80000"/>
              <a:buFont typeface="Monotype Sorts" pitchFamily="2" charset="2"/>
              <a:buChar char="u"/>
              <a:defRPr sz="2000">
                <a:solidFill>
                  <a:schemeClr val="tx1"/>
                </a:solidFill>
                <a:latin typeface="Arial" panose="020B0604020202020204" pitchFamily="34" charset="0"/>
                <a:cs typeface="Arial" panose="020B0604020202020204" pitchFamily="34" charset="0"/>
              </a:defRPr>
            </a:lvl4pPr>
            <a:lvl5pPr marL="2057400" indent="-228600">
              <a:spcBef>
                <a:spcPct val="50000"/>
              </a:spcBef>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9pPr>
          </a:lstStyle>
          <a:p>
            <a:r>
              <a:rPr lang="en-US" altLang="en-US" sz="1200" dirty="0"/>
              <a:t>Please refer to attached Excel to view  the corresponding Data</a:t>
            </a:r>
          </a:p>
          <a:p>
            <a:r>
              <a:rPr lang="en-US" altLang="en-US" sz="1200" dirty="0"/>
              <a:t>Proposals  submitted to External New customers after August are considered.</a:t>
            </a:r>
          </a:p>
        </p:txBody>
      </p:sp>
      <p:graphicFrame>
        <p:nvGraphicFramePr>
          <p:cNvPr id="5" name="Chart 4">
            <a:extLst>
              <a:ext uri="{FF2B5EF4-FFF2-40B4-BE49-F238E27FC236}">
                <a16:creationId xmlns:a16="http://schemas.microsoft.com/office/drawing/2014/main" id="{A6DE9F1C-94C9-1040-9216-40B048347B39}"/>
              </a:ext>
            </a:extLst>
          </p:cNvPr>
          <p:cNvGraphicFramePr>
            <a:graphicFrameLocks/>
          </p:cNvGraphicFramePr>
          <p:nvPr>
            <p:extLst>
              <p:ext uri="{D42A27DB-BD31-4B8C-83A1-F6EECF244321}">
                <p14:modId xmlns:p14="http://schemas.microsoft.com/office/powerpoint/2010/main" val="163475249"/>
              </p:ext>
            </p:extLst>
          </p:nvPr>
        </p:nvGraphicFramePr>
        <p:xfrm>
          <a:off x="639341" y="1591630"/>
          <a:ext cx="7865317" cy="397130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334272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a:extLst>
              <a:ext uri="{FF2B5EF4-FFF2-40B4-BE49-F238E27FC236}">
                <a16:creationId xmlns:a16="http://schemas.microsoft.com/office/drawing/2014/main" id="{066DF1D3-E9D5-FD40-95CA-BF53787E8FCB}"/>
              </a:ext>
            </a:extLst>
          </p:cNvPr>
          <p:cNvSpPr>
            <a:spLocks noGrp="1" noChangeArrowheads="1"/>
          </p:cNvSpPr>
          <p:nvPr>
            <p:ph type="title"/>
          </p:nvPr>
        </p:nvSpPr>
        <p:spPr>
          <a:xfrm>
            <a:off x="381000" y="381000"/>
            <a:ext cx="8382000" cy="762000"/>
          </a:xfrm>
        </p:spPr>
        <p:txBody>
          <a:bodyPr/>
          <a:lstStyle/>
          <a:p>
            <a:r>
              <a:rPr lang="en-US" altLang="en-US" sz="3200"/>
              <a:t>CUSTOMER FEEDBACK REPORT</a:t>
            </a:r>
          </a:p>
        </p:txBody>
      </p:sp>
      <p:graphicFrame>
        <p:nvGraphicFramePr>
          <p:cNvPr id="7" name="Table 6">
            <a:extLst>
              <a:ext uri="{FF2B5EF4-FFF2-40B4-BE49-F238E27FC236}">
                <a16:creationId xmlns:a16="http://schemas.microsoft.com/office/drawing/2014/main" id="{2E69A6F6-78CA-1A48-92BE-E7B30F51D9E9}"/>
              </a:ext>
            </a:extLst>
          </p:cNvPr>
          <p:cNvGraphicFramePr>
            <a:graphicFrameLocks noGrp="1"/>
          </p:cNvGraphicFramePr>
          <p:nvPr/>
        </p:nvGraphicFramePr>
        <p:xfrm>
          <a:off x="457200" y="1295400"/>
          <a:ext cx="8229599" cy="4343404"/>
        </p:xfrm>
        <a:graphic>
          <a:graphicData uri="http://schemas.openxmlformats.org/drawingml/2006/table">
            <a:tbl>
              <a:tblPr>
                <a:tableStyleId>{5DA37D80-6434-44D0-A028-1B22A696006F}</a:tableStyleId>
              </a:tblPr>
              <a:tblGrid>
                <a:gridCol w="2362955">
                  <a:extLst>
                    <a:ext uri="{9D8B030D-6E8A-4147-A177-3AD203B41FA5}">
                      <a16:colId xmlns:a16="http://schemas.microsoft.com/office/drawing/2014/main" val="20000"/>
                    </a:ext>
                  </a:extLst>
                </a:gridCol>
                <a:gridCol w="3347379">
                  <a:extLst>
                    <a:ext uri="{9D8B030D-6E8A-4147-A177-3AD203B41FA5}">
                      <a16:colId xmlns:a16="http://schemas.microsoft.com/office/drawing/2014/main" val="20001"/>
                    </a:ext>
                  </a:extLst>
                </a:gridCol>
                <a:gridCol w="2519265">
                  <a:extLst>
                    <a:ext uri="{9D8B030D-6E8A-4147-A177-3AD203B41FA5}">
                      <a16:colId xmlns:a16="http://schemas.microsoft.com/office/drawing/2014/main" val="20002"/>
                    </a:ext>
                  </a:extLst>
                </a:gridCol>
              </a:tblGrid>
              <a:tr h="468882">
                <a:tc>
                  <a:txBody>
                    <a:bodyPr/>
                    <a:lstStyle/>
                    <a:p>
                      <a:pPr algn="ctr" rtl="0" fontAlgn="b"/>
                      <a:r>
                        <a:rPr lang="en-US" sz="1600" u="none" strike="noStrike" dirty="0">
                          <a:latin typeface="Arial" pitchFamily="34" charset="0"/>
                          <a:cs typeface="Arial" pitchFamily="34" charset="0"/>
                        </a:rPr>
                        <a:t>MONTH</a:t>
                      </a:r>
                      <a:endParaRPr lang="en-US" sz="1600" b="1" i="0" u="none" strike="noStrike" dirty="0">
                        <a:solidFill>
                          <a:srgbClr val="FFFFFF"/>
                        </a:solidFill>
                        <a:latin typeface="Arial" pitchFamily="34" charset="0"/>
                        <a:cs typeface="Arial" pitchFamily="34" charset="0"/>
                      </a:endParaRPr>
                    </a:p>
                  </a:txBody>
                  <a:tcPr marL="9525" marR="9525" marT="9525" marB="0" anchor="b"/>
                </a:tc>
                <a:tc>
                  <a:txBody>
                    <a:bodyPr/>
                    <a:lstStyle/>
                    <a:p>
                      <a:pPr algn="ctr" rtl="0" fontAlgn="b"/>
                      <a:r>
                        <a:rPr lang="en-US" sz="1600" u="none" strike="noStrike" dirty="0">
                          <a:latin typeface="Arial" pitchFamily="34" charset="0"/>
                          <a:cs typeface="Arial" pitchFamily="34" charset="0"/>
                        </a:rPr>
                        <a:t>CUSTOMER NAME</a:t>
                      </a:r>
                      <a:endParaRPr lang="en-US" sz="1600" b="1" i="0" u="none" strike="noStrike" dirty="0">
                        <a:solidFill>
                          <a:srgbClr val="FFFFFF"/>
                        </a:solidFill>
                        <a:latin typeface="Arial" pitchFamily="34" charset="0"/>
                        <a:cs typeface="Arial" pitchFamily="34" charset="0"/>
                      </a:endParaRPr>
                    </a:p>
                  </a:txBody>
                  <a:tcPr marL="9525" marR="9525" marT="9525" marB="0" anchor="b"/>
                </a:tc>
                <a:tc>
                  <a:txBody>
                    <a:bodyPr/>
                    <a:lstStyle/>
                    <a:p>
                      <a:pPr algn="ctr" rtl="0" fontAlgn="b"/>
                      <a:r>
                        <a:rPr lang="en-US" sz="1600" u="none" strike="noStrike">
                          <a:latin typeface="Arial" pitchFamily="34" charset="0"/>
                          <a:cs typeface="Arial" pitchFamily="34" charset="0"/>
                        </a:rPr>
                        <a:t>CFR</a:t>
                      </a:r>
                      <a:endParaRPr lang="en-US" sz="1600" b="1" i="0" u="none" strike="noStrike">
                        <a:solidFill>
                          <a:srgbClr val="FFFFFF"/>
                        </a:solidFill>
                        <a:latin typeface="Arial" pitchFamily="34" charset="0"/>
                        <a:cs typeface="Arial" pitchFamily="34" charset="0"/>
                      </a:endParaRPr>
                    </a:p>
                  </a:txBody>
                  <a:tcPr marL="9525" marR="9525" marT="9525" marB="0" anchor="b"/>
                </a:tc>
                <a:extLst>
                  <a:ext uri="{0D108BD9-81ED-4DB2-BD59-A6C34878D82A}">
                    <a16:rowId xmlns:a16="http://schemas.microsoft.com/office/drawing/2014/main" val="10000"/>
                  </a:ext>
                </a:extLst>
              </a:tr>
              <a:tr h="366333">
                <a:tc rowSpan="3">
                  <a:txBody>
                    <a:bodyPr/>
                    <a:lstStyle/>
                    <a:p>
                      <a:pPr algn="ctr" rtl="0" fontAlgn="b"/>
                      <a:r>
                        <a:rPr lang="en-US" sz="1600" u="none" strike="noStrike" dirty="0">
                          <a:latin typeface="Arial" pitchFamily="34" charset="0"/>
                          <a:cs typeface="Arial" pitchFamily="34" charset="0"/>
                        </a:rPr>
                        <a:t>APRIL</a:t>
                      </a:r>
                      <a:endParaRPr lang="en-US" sz="1600" b="0" i="0" u="none" strike="noStrike" dirty="0">
                        <a:solidFill>
                          <a:srgbClr val="000000"/>
                        </a:solidFill>
                        <a:latin typeface="Arial" pitchFamily="34" charset="0"/>
                        <a:cs typeface="Arial" pitchFamily="34" charset="0"/>
                      </a:endParaRPr>
                    </a:p>
                  </a:txBody>
                  <a:tcPr marL="9525" marR="9525" marT="9525" marB="0" anchor="b"/>
                </a:tc>
                <a:tc>
                  <a:txBody>
                    <a:bodyPr/>
                    <a:lstStyle/>
                    <a:p>
                      <a:pPr algn="l" fontAlgn="b"/>
                      <a:r>
                        <a:rPr lang="en-US" sz="2000" b="0" i="0" u="none" strike="noStrike" dirty="0">
                          <a:solidFill>
                            <a:srgbClr val="000000"/>
                          </a:solidFill>
                          <a:latin typeface="Arial"/>
                        </a:rPr>
                        <a:t>Customer ABC</a:t>
                      </a:r>
                    </a:p>
                  </a:txBody>
                  <a:tcPr marL="8643" marR="8643" marT="8644" marB="0" anchor="b"/>
                </a:tc>
                <a:tc>
                  <a:txBody>
                    <a:bodyPr/>
                    <a:lstStyle/>
                    <a:p>
                      <a:pPr algn="ctr" rtl="0" fontAlgn="b"/>
                      <a:r>
                        <a:rPr lang="en-US" sz="1600" u="none" strike="noStrike" dirty="0">
                          <a:latin typeface="Arial" pitchFamily="34" charset="0"/>
                          <a:cs typeface="Arial" pitchFamily="34" charset="0"/>
                        </a:rPr>
                        <a:t>4.2</a:t>
                      </a:r>
                      <a:endParaRPr lang="en-US" sz="1600" b="0" i="0" u="none" strike="noStrike" dirty="0">
                        <a:solidFill>
                          <a:srgbClr val="000000"/>
                        </a:solidFill>
                        <a:latin typeface="Arial" pitchFamily="34" charset="0"/>
                        <a:cs typeface="Arial" pitchFamily="34" charset="0"/>
                      </a:endParaRPr>
                    </a:p>
                  </a:txBody>
                  <a:tcPr marL="9525" marR="9525" marT="9525" marB="0" anchor="b"/>
                </a:tc>
                <a:extLst>
                  <a:ext uri="{0D108BD9-81ED-4DB2-BD59-A6C34878D82A}">
                    <a16:rowId xmlns:a16="http://schemas.microsoft.com/office/drawing/2014/main" val="10001"/>
                  </a:ext>
                </a:extLst>
              </a:tr>
              <a:tr h="316279">
                <a:tc vMerge="1">
                  <a:txBody>
                    <a:bodyPr/>
                    <a:lstStyle/>
                    <a:p>
                      <a:endParaRPr lang="en-US"/>
                    </a:p>
                  </a:txBody>
                  <a:tcPr/>
                </a:tc>
                <a:tc>
                  <a:txBody>
                    <a:bodyPr/>
                    <a:lstStyle/>
                    <a:p>
                      <a:pPr algn="l" fontAlgn="b"/>
                      <a:r>
                        <a:rPr lang="en-US" sz="2000" b="0" i="0" u="none" strike="noStrike" dirty="0">
                          <a:solidFill>
                            <a:srgbClr val="000000"/>
                          </a:solidFill>
                          <a:latin typeface="Arial"/>
                        </a:rPr>
                        <a:t>Customer DEF</a:t>
                      </a:r>
                    </a:p>
                  </a:txBody>
                  <a:tcPr marL="8643" marR="8643" marT="8644" marB="0" anchor="b"/>
                </a:tc>
                <a:tc>
                  <a:txBody>
                    <a:bodyPr/>
                    <a:lstStyle/>
                    <a:p>
                      <a:pPr algn="ctr" rtl="0" fontAlgn="b"/>
                      <a:r>
                        <a:rPr lang="en-US" sz="1600" u="none" strike="noStrike">
                          <a:latin typeface="Arial" pitchFamily="34" charset="0"/>
                          <a:cs typeface="Arial" pitchFamily="34" charset="0"/>
                        </a:rPr>
                        <a:t>4.5</a:t>
                      </a:r>
                      <a:endParaRPr lang="en-US" sz="1600" b="0" i="0" u="none" strike="noStrike">
                        <a:solidFill>
                          <a:srgbClr val="000000"/>
                        </a:solidFill>
                        <a:latin typeface="Arial" pitchFamily="34" charset="0"/>
                        <a:cs typeface="Arial" pitchFamily="34" charset="0"/>
                      </a:endParaRPr>
                    </a:p>
                  </a:txBody>
                  <a:tcPr marL="9525" marR="9525" marT="9525" marB="0" anchor="b"/>
                </a:tc>
                <a:extLst>
                  <a:ext uri="{0D108BD9-81ED-4DB2-BD59-A6C34878D82A}">
                    <a16:rowId xmlns:a16="http://schemas.microsoft.com/office/drawing/2014/main" val="10002"/>
                  </a:ext>
                </a:extLst>
              </a:tr>
              <a:tr h="345399">
                <a:tc vMerge="1">
                  <a:txBody>
                    <a:bodyPr/>
                    <a:lstStyle/>
                    <a:p>
                      <a:endParaRPr lang="en-US"/>
                    </a:p>
                  </a:txBody>
                  <a:tcPr/>
                </a:tc>
                <a:tc>
                  <a:txBody>
                    <a:bodyPr/>
                    <a:lstStyle/>
                    <a:p>
                      <a:pPr algn="l" fontAlgn="b"/>
                      <a:r>
                        <a:rPr lang="en-US" sz="2000" b="0" i="0" u="none" strike="noStrike" dirty="0">
                          <a:solidFill>
                            <a:srgbClr val="000000"/>
                          </a:solidFill>
                          <a:latin typeface="Arial"/>
                        </a:rPr>
                        <a:t>Customer GHI</a:t>
                      </a:r>
                    </a:p>
                  </a:txBody>
                  <a:tcPr marL="8643" marR="8643" marT="8644" marB="0" anchor="b"/>
                </a:tc>
                <a:tc>
                  <a:txBody>
                    <a:bodyPr/>
                    <a:lstStyle/>
                    <a:p>
                      <a:pPr algn="ctr" rtl="0" fontAlgn="b"/>
                      <a:r>
                        <a:rPr lang="en-US" sz="1600" u="none" strike="noStrike">
                          <a:latin typeface="Arial" pitchFamily="34" charset="0"/>
                          <a:cs typeface="Arial" pitchFamily="34" charset="0"/>
                        </a:rPr>
                        <a:t>4.35</a:t>
                      </a:r>
                      <a:endParaRPr lang="en-US" sz="1600" b="0" i="0" u="none" strike="noStrike">
                        <a:solidFill>
                          <a:srgbClr val="000000"/>
                        </a:solidFill>
                        <a:latin typeface="Arial" pitchFamily="34" charset="0"/>
                        <a:cs typeface="Arial" pitchFamily="34" charset="0"/>
                      </a:endParaRPr>
                    </a:p>
                  </a:txBody>
                  <a:tcPr marL="9525" marR="9525" marT="9525" marB="0" anchor="b"/>
                </a:tc>
                <a:extLst>
                  <a:ext uri="{0D108BD9-81ED-4DB2-BD59-A6C34878D82A}">
                    <a16:rowId xmlns:a16="http://schemas.microsoft.com/office/drawing/2014/main" val="10003"/>
                  </a:ext>
                </a:extLst>
              </a:tr>
              <a:tr h="316279">
                <a:tc rowSpan="4">
                  <a:txBody>
                    <a:bodyPr/>
                    <a:lstStyle/>
                    <a:p>
                      <a:pPr algn="ctr" rtl="0" fontAlgn="b"/>
                      <a:r>
                        <a:rPr lang="en-US" sz="1600" u="none" strike="noStrike" dirty="0">
                          <a:latin typeface="Arial" pitchFamily="34" charset="0"/>
                          <a:cs typeface="Arial" pitchFamily="34" charset="0"/>
                        </a:rPr>
                        <a:t>MAY</a:t>
                      </a:r>
                      <a:endParaRPr lang="en-US" sz="1600" b="0" i="0" u="none" strike="noStrike" dirty="0">
                        <a:solidFill>
                          <a:srgbClr val="000000"/>
                        </a:solidFill>
                        <a:latin typeface="Arial" pitchFamily="34" charset="0"/>
                        <a:cs typeface="Arial" pitchFamily="34" charset="0"/>
                      </a:endParaRPr>
                    </a:p>
                  </a:txBody>
                  <a:tcPr marL="9525" marR="9525" marT="9525" marB="0" anchor="b"/>
                </a:tc>
                <a:tc>
                  <a:txBody>
                    <a:bodyPr/>
                    <a:lstStyle/>
                    <a:p>
                      <a:pPr algn="l" fontAlgn="b"/>
                      <a:r>
                        <a:rPr lang="en-US" sz="2000" b="0" i="0" u="none" strike="noStrike" dirty="0">
                          <a:solidFill>
                            <a:srgbClr val="000000"/>
                          </a:solidFill>
                          <a:latin typeface="Arial"/>
                        </a:rPr>
                        <a:t>Customer JKL</a:t>
                      </a:r>
                    </a:p>
                  </a:txBody>
                  <a:tcPr marL="8643" marR="8643" marT="8644" marB="0" anchor="b"/>
                </a:tc>
                <a:tc>
                  <a:txBody>
                    <a:bodyPr/>
                    <a:lstStyle/>
                    <a:p>
                      <a:pPr algn="ctr" rtl="0" fontAlgn="b"/>
                      <a:r>
                        <a:rPr lang="en-US" sz="1600" u="none" strike="noStrike">
                          <a:latin typeface="Arial" pitchFamily="34" charset="0"/>
                          <a:cs typeface="Arial" pitchFamily="34" charset="0"/>
                        </a:rPr>
                        <a:t>4</a:t>
                      </a:r>
                      <a:endParaRPr lang="en-US" sz="1600" b="0" i="0" u="none" strike="noStrike">
                        <a:solidFill>
                          <a:srgbClr val="000000"/>
                        </a:solidFill>
                        <a:latin typeface="Arial" pitchFamily="34" charset="0"/>
                        <a:cs typeface="Arial" pitchFamily="34" charset="0"/>
                      </a:endParaRPr>
                    </a:p>
                  </a:txBody>
                  <a:tcPr marL="9525" marR="9525" marT="9525" marB="0" anchor="b"/>
                </a:tc>
                <a:extLst>
                  <a:ext uri="{0D108BD9-81ED-4DB2-BD59-A6C34878D82A}">
                    <a16:rowId xmlns:a16="http://schemas.microsoft.com/office/drawing/2014/main" val="10004"/>
                  </a:ext>
                </a:extLst>
              </a:tr>
              <a:tr h="316279">
                <a:tc vMerge="1">
                  <a:txBody>
                    <a:bodyPr/>
                    <a:lstStyle/>
                    <a:p>
                      <a:endParaRPr lang="en-US"/>
                    </a:p>
                  </a:txBody>
                  <a:tcPr/>
                </a:tc>
                <a:tc>
                  <a:txBody>
                    <a:bodyPr/>
                    <a:lstStyle/>
                    <a:p>
                      <a:pPr algn="l" fontAlgn="ctr"/>
                      <a:r>
                        <a:rPr lang="en-US" sz="2000" b="0" i="0" u="none" strike="noStrike" dirty="0">
                          <a:solidFill>
                            <a:srgbClr val="000000"/>
                          </a:solidFill>
                          <a:latin typeface="Arial"/>
                        </a:rPr>
                        <a:t>Customer MNO</a:t>
                      </a:r>
                    </a:p>
                  </a:txBody>
                  <a:tcPr marL="8643" marR="8643" marT="8644" marB="0" anchor="ctr"/>
                </a:tc>
                <a:tc>
                  <a:txBody>
                    <a:bodyPr/>
                    <a:lstStyle/>
                    <a:p>
                      <a:pPr algn="ctr" rtl="0" fontAlgn="b"/>
                      <a:r>
                        <a:rPr lang="en-US" sz="1600" u="none" strike="noStrike">
                          <a:latin typeface="Arial" pitchFamily="34" charset="0"/>
                          <a:cs typeface="Arial" pitchFamily="34" charset="0"/>
                        </a:rPr>
                        <a:t>4.6</a:t>
                      </a:r>
                      <a:endParaRPr lang="en-US" sz="1600" b="0" i="0" u="none" strike="noStrike">
                        <a:solidFill>
                          <a:srgbClr val="000000"/>
                        </a:solidFill>
                        <a:latin typeface="Arial" pitchFamily="34" charset="0"/>
                        <a:cs typeface="Arial" pitchFamily="34" charset="0"/>
                      </a:endParaRPr>
                    </a:p>
                  </a:txBody>
                  <a:tcPr marL="9525" marR="9525" marT="9525" marB="0" anchor="b"/>
                </a:tc>
                <a:extLst>
                  <a:ext uri="{0D108BD9-81ED-4DB2-BD59-A6C34878D82A}">
                    <a16:rowId xmlns:a16="http://schemas.microsoft.com/office/drawing/2014/main" val="10005"/>
                  </a:ext>
                </a:extLst>
              </a:tr>
              <a:tr h="316279">
                <a:tc vMerge="1">
                  <a:txBody>
                    <a:bodyPr/>
                    <a:lstStyle/>
                    <a:p>
                      <a:endParaRPr lang="en-US"/>
                    </a:p>
                  </a:txBody>
                  <a:tcPr/>
                </a:tc>
                <a:tc>
                  <a:txBody>
                    <a:bodyPr/>
                    <a:lstStyle/>
                    <a:p>
                      <a:pPr algn="l" fontAlgn="ctr"/>
                      <a:r>
                        <a:rPr lang="en-US" sz="2000" b="0" i="0" u="none" strike="noStrike" dirty="0">
                          <a:solidFill>
                            <a:srgbClr val="000000"/>
                          </a:solidFill>
                          <a:latin typeface="Arial"/>
                        </a:rPr>
                        <a:t>Customer PQR</a:t>
                      </a:r>
                    </a:p>
                  </a:txBody>
                  <a:tcPr marL="8643" marR="8643" marT="8644" marB="0" anchor="ctr"/>
                </a:tc>
                <a:tc>
                  <a:txBody>
                    <a:bodyPr/>
                    <a:lstStyle/>
                    <a:p>
                      <a:pPr algn="ctr" rtl="0" fontAlgn="b"/>
                      <a:r>
                        <a:rPr lang="en-US" sz="1600" u="none" strike="noStrike">
                          <a:latin typeface="Arial" pitchFamily="34" charset="0"/>
                          <a:cs typeface="Arial" pitchFamily="34" charset="0"/>
                        </a:rPr>
                        <a:t>4.2</a:t>
                      </a:r>
                      <a:endParaRPr lang="en-US" sz="1600" b="0" i="0" u="none" strike="noStrike">
                        <a:solidFill>
                          <a:srgbClr val="000000"/>
                        </a:solidFill>
                        <a:latin typeface="Arial" pitchFamily="34" charset="0"/>
                        <a:cs typeface="Arial" pitchFamily="34" charset="0"/>
                      </a:endParaRPr>
                    </a:p>
                  </a:txBody>
                  <a:tcPr marL="9525" marR="9525" marT="9525" marB="0" anchor="b"/>
                </a:tc>
                <a:extLst>
                  <a:ext uri="{0D108BD9-81ED-4DB2-BD59-A6C34878D82A}">
                    <a16:rowId xmlns:a16="http://schemas.microsoft.com/office/drawing/2014/main" val="10006"/>
                  </a:ext>
                </a:extLst>
              </a:tr>
              <a:tr h="316279">
                <a:tc vMerge="1">
                  <a:txBody>
                    <a:bodyPr/>
                    <a:lstStyle/>
                    <a:p>
                      <a:endParaRPr lang="en-US"/>
                    </a:p>
                  </a:txBody>
                  <a:tcPr/>
                </a:tc>
                <a:tc>
                  <a:txBody>
                    <a:bodyPr/>
                    <a:lstStyle/>
                    <a:p>
                      <a:pPr algn="l" fontAlgn="ctr"/>
                      <a:r>
                        <a:rPr lang="en-US" sz="2000" b="0" i="0" u="none" strike="noStrike" dirty="0">
                          <a:solidFill>
                            <a:srgbClr val="000000"/>
                          </a:solidFill>
                          <a:latin typeface="Arial"/>
                        </a:rPr>
                        <a:t>Customer STU</a:t>
                      </a:r>
                    </a:p>
                  </a:txBody>
                  <a:tcPr marL="8643" marR="8643" marT="8644" marB="0" anchor="ctr"/>
                </a:tc>
                <a:tc>
                  <a:txBody>
                    <a:bodyPr/>
                    <a:lstStyle/>
                    <a:p>
                      <a:pPr algn="ctr" rtl="0" fontAlgn="b"/>
                      <a:r>
                        <a:rPr lang="en-US" sz="1600" u="none" strike="noStrike">
                          <a:latin typeface="Arial" pitchFamily="34" charset="0"/>
                          <a:cs typeface="Arial" pitchFamily="34" charset="0"/>
                        </a:rPr>
                        <a:t>4.26</a:t>
                      </a:r>
                      <a:endParaRPr lang="en-US" sz="1600" b="0" i="0" u="none" strike="noStrike">
                        <a:solidFill>
                          <a:srgbClr val="000000"/>
                        </a:solidFill>
                        <a:latin typeface="Arial" pitchFamily="34" charset="0"/>
                        <a:cs typeface="Arial" pitchFamily="34" charset="0"/>
                      </a:endParaRPr>
                    </a:p>
                  </a:txBody>
                  <a:tcPr marL="9525" marR="9525" marT="9525" marB="0" anchor="b"/>
                </a:tc>
                <a:extLst>
                  <a:ext uri="{0D108BD9-81ED-4DB2-BD59-A6C34878D82A}">
                    <a16:rowId xmlns:a16="http://schemas.microsoft.com/office/drawing/2014/main" val="10007"/>
                  </a:ext>
                </a:extLst>
              </a:tr>
              <a:tr h="316279">
                <a:tc rowSpan="4">
                  <a:txBody>
                    <a:bodyPr/>
                    <a:lstStyle/>
                    <a:p>
                      <a:pPr algn="ctr" rtl="0" fontAlgn="b"/>
                      <a:r>
                        <a:rPr lang="en-US" sz="1600" u="none" strike="noStrike">
                          <a:latin typeface="Arial" pitchFamily="34" charset="0"/>
                          <a:cs typeface="Arial" pitchFamily="34" charset="0"/>
                        </a:rPr>
                        <a:t>JUNE</a:t>
                      </a:r>
                      <a:endParaRPr lang="en-US" sz="1600" b="0" i="0" u="none" strike="noStrike">
                        <a:solidFill>
                          <a:srgbClr val="000000"/>
                        </a:solidFill>
                        <a:latin typeface="Arial" pitchFamily="34" charset="0"/>
                        <a:cs typeface="Arial" pitchFamily="34" charset="0"/>
                      </a:endParaRPr>
                    </a:p>
                  </a:txBody>
                  <a:tcPr marL="9525" marR="9525" marT="9525" marB="0" anchor="b"/>
                </a:tc>
                <a:tc>
                  <a:txBody>
                    <a:bodyPr/>
                    <a:lstStyle/>
                    <a:p>
                      <a:pPr algn="l" fontAlgn="b"/>
                      <a:r>
                        <a:rPr lang="en-US" sz="2000" b="0" i="0" u="none" strike="noStrike" dirty="0">
                          <a:solidFill>
                            <a:srgbClr val="000000"/>
                          </a:solidFill>
                          <a:latin typeface="Arial"/>
                        </a:rPr>
                        <a:t>Customer VXY</a:t>
                      </a:r>
                    </a:p>
                  </a:txBody>
                  <a:tcPr marL="8643" marR="8643" marT="8644" marB="0" anchor="b"/>
                </a:tc>
                <a:tc>
                  <a:txBody>
                    <a:bodyPr/>
                    <a:lstStyle/>
                    <a:p>
                      <a:pPr algn="ctr" rtl="0" fontAlgn="b"/>
                      <a:r>
                        <a:rPr lang="en-US" sz="1600" u="none" strike="noStrike">
                          <a:latin typeface="Arial" pitchFamily="34" charset="0"/>
                          <a:cs typeface="Arial" pitchFamily="34" charset="0"/>
                        </a:rPr>
                        <a:t>4.8</a:t>
                      </a:r>
                      <a:endParaRPr lang="en-US" sz="1600" b="0" i="0" u="none" strike="noStrike">
                        <a:solidFill>
                          <a:srgbClr val="000000"/>
                        </a:solidFill>
                        <a:latin typeface="Arial" pitchFamily="34" charset="0"/>
                        <a:cs typeface="Arial" pitchFamily="34" charset="0"/>
                      </a:endParaRPr>
                    </a:p>
                  </a:txBody>
                  <a:tcPr marL="9525" marR="9525" marT="9525" marB="0" anchor="b"/>
                </a:tc>
                <a:extLst>
                  <a:ext uri="{0D108BD9-81ED-4DB2-BD59-A6C34878D82A}">
                    <a16:rowId xmlns:a16="http://schemas.microsoft.com/office/drawing/2014/main" val="10008"/>
                  </a:ext>
                </a:extLst>
              </a:tr>
              <a:tr h="316279">
                <a:tc vMerge="1">
                  <a:txBody>
                    <a:bodyPr/>
                    <a:lstStyle/>
                    <a:p>
                      <a:endParaRPr lang="en-US"/>
                    </a:p>
                  </a:txBody>
                  <a:tcPr/>
                </a:tc>
                <a:tc>
                  <a:txBody>
                    <a:bodyPr/>
                    <a:lstStyle/>
                    <a:p>
                      <a:pPr algn="l" fontAlgn="b"/>
                      <a:r>
                        <a:rPr lang="en-US" sz="2000" b="0" i="0" u="none" strike="noStrike" dirty="0">
                          <a:solidFill>
                            <a:srgbClr val="000000"/>
                          </a:solidFill>
                          <a:latin typeface="Arial"/>
                        </a:rPr>
                        <a:t>Customer ABC</a:t>
                      </a:r>
                    </a:p>
                  </a:txBody>
                  <a:tcPr marL="8643" marR="8643" marT="8644" marB="0" anchor="b"/>
                </a:tc>
                <a:tc>
                  <a:txBody>
                    <a:bodyPr/>
                    <a:lstStyle/>
                    <a:p>
                      <a:pPr algn="ctr" rtl="0" fontAlgn="b"/>
                      <a:r>
                        <a:rPr lang="en-US" sz="1600" u="none" strike="noStrike" dirty="0">
                          <a:latin typeface="Arial" pitchFamily="34" charset="0"/>
                          <a:cs typeface="Arial" pitchFamily="34" charset="0"/>
                        </a:rPr>
                        <a:t>4</a:t>
                      </a:r>
                      <a:endParaRPr lang="en-US" sz="1600" b="0" i="0" u="none" strike="noStrike" dirty="0">
                        <a:solidFill>
                          <a:srgbClr val="000000"/>
                        </a:solidFill>
                        <a:latin typeface="Arial" pitchFamily="34" charset="0"/>
                        <a:cs typeface="Arial" pitchFamily="34" charset="0"/>
                      </a:endParaRPr>
                    </a:p>
                  </a:txBody>
                  <a:tcPr marL="9525" marR="9525" marT="9525" marB="0" anchor="b"/>
                </a:tc>
                <a:extLst>
                  <a:ext uri="{0D108BD9-81ED-4DB2-BD59-A6C34878D82A}">
                    <a16:rowId xmlns:a16="http://schemas.microsoft.com/office/drawing/2014/main" val="10009"/>
                  </a:ext>
                </a:extLst>
              </a:tr>
              <a:tr h="316279">
                <a:tc vMerge="1">
                  <a:txBody>
                    <a:bodyPr/>
                    <a:lstStyle/>
                    <a:p>
                      <a:endParaRPr lang="en-US"/>
                    </a:p>
                  </a:txBody>
                  <a:tcPr/>
                </a:tc>
                <a:tc>
                  <a:txBody>
                    <a:bodyPr/>
                    <a:lstStyle/>
                    <a:p>
                      <a:pPr algn="l" fontAlgn="b"/>
                      <a:r>
                        <a:rPr lang="en-US" sz="2000" b="0" i="0" u="none" strike="noStrike" dirty="0">
                          <a:solidFill>
                            <a:srgbClr val="000000"/>
                          </a:solidFill>
                          <a:latin typeface="Arial"/>
                        </a:rPr>
                        <a:t>Customer DEF</a:t>
                      </a:r>
                    </a:p>
                  </a:txBody>
                  <a:tcPr marL="8643" marR="8643" marT="8644" marB="0" anchor="b"/>
                </a:tc>
                <a:tc>
                  <a:txBody>
                    <a:bodyPr/>
                    <a:lstStyle/>
                    <a:p>
                      <a:pPr algn="ctr" rtl="0" fontAlgn="b"/>
                      <a:r>
                        <a:rPr lang="en-US" sz="1600" u="none" strike="noStrike" dirty="0">
                          <a:latin typeface="Arial" pitchFamily="34" charset="0"/>
                          <a:cs typeface="Arial" pitchFamily="34" charset="0"/>
                        </a:rPr>
                        <a:t>4.6</a:t>
                      </a:r>
                      <a:endParaRPr lang="en-US" sz="1600" b="0" i="0" u="none" strike="noStrike" dirty="0">
                        <a:solidFill>
                          <a:srgbClr val="000000"/>
                        </a:solidFill>
                        <a:latin typeface="Arial" pitchFamily="34" charset="0"/>
                        <a:cs typeface="Arial" pitchFamily="34" charset="0"/>
                      </a:endParaRPr>
                    </a:p>
                  </a:txBody>
                  <a:tcPr marL="9525" marR="9525" marT="9525" marB="0" anchor="b"/>
                </a:tc>
                <a:extLst>
                  <a:ext uri="{0D108BD9-81ED-4DB2-BD59-A6C34878D82A}">
                    <a16:rowId xmlns:a16="http://schemas.microsoft.com/office/drawing/2014/main" val="10010"/>
                  </a:ext>
                </a:extLst>
              </a:tr>
              <a:tr h="316279">
                <a:tc vMerge="1">
                  <a:txBody>
                    <a:bodyPr/>
                    <a:lstStyle/>
                    <a:p>
                      <a:endParaRPr lang="en-US"/>
                    </a:p>
                  </a:txBody>
                  <a:tcPr/>
                </a:tc>
                <a:tc>
                  <a:txBody>
                    <a:bodyPr/>
                    <a:lstStyle/>
                    <a:p>
                      <a:pPr algn="l" fontAlgn="b"/>
                      <a:r>
                        <a:rPr lang="en-US" sz="2000" b="0" i="0" u="none" strike="noStrike" dirty="0">
                          <a:solidFill>
                            <a:srgbClr val="000000"/>
                          </a:solidFill>
                          <a:latin typeface="Arial"/>
                        </a:rPr>
                        <a:t>Customer GHI</a:t>
                      </a:r>
                    </a:p>
                  </a:txBody>
                  <a:tcPr marL="8643" marR="8643" marT="8644" marB="0" anchor="b"/>
                </a:tc>
                <a:tc>
                  <a:txBody>
                    <a:bodyPr/>
                    <a:lstStyle/>
                    <a:p>
                      <a:pPr algn="ctr" rtl="0" fontAlgn="b"/>
                      <a:r>
                        <a:rPr lang="en-US" sz="1600" u="none" strike="noStrike" dirty="0">
                          <a:latin typeface="Arial" pitchFamily="34" charset="0"/>
                          <a:cs typeface="Arial" pitchFamily="34" charset="0"/>
                        </a:rPr>
                        <a:t>4.47</a:t>
                      </a:r>
                      <a:endParaRPr lang="en-US" sz="1600" b="0" i="0" u="none" strike="noStrike" dirty="0">
                        <a:solidFill>
                          <a:srgbClr val="000000"/>
                        </a:solidFill>
                        <a:latin typeface="Arial" pitchFamily="34" charset="0"/>
                        <a:cs typeface="Arial" pitchFamily="34" charset="0"/>
                      </a:endParaRPr>
                    </a:p>
                  </a:txBody>
                  <a:tcPr marL="9525" marR="9525" marT="9525" marB="0" anchor="b"/>
                </a:tc>
                <a:extLst>
                  <a:ext uri="{0D108BD9-81ED-4DB2-BD59-A6C34878D82A}">
                    <a16:rowId xmlns:a16="http://schemas.microsoft.com/office/drawing/2014/main" val="10011"/>
                  </a:ext>
                </a:extLst>
              </a:tr>
              <a:tr h="316279">
                <a:tc>
                  <a:txBody>
                    <a:bodyPr/>
                    <a:lstStyle/>
                    <a:p>
                      <a:pPr algn="ctr" rtl="0" fontAlgn="b"/>
                      <a:r>
                        <a:rPr lang="en-US" sz="1600" u="none" strike="noStrike" dirty="0">
                          <a:latin typeface="Arial" pitchFamily="34" charset="0"/>
                          <a:cs typeface="Arial" pitchFamily="34" charset="0"/>
                        </a:rPr>
                        <a:t>JULY</a:t>
                      </a:r>
                      <a:endParaRPr lang="en-US" sz="1600" b="0" i="0" u="none" strike="noStrike" dirty="0">
                        <a:solidFill>
                          <a:srgbClr val="000000"/>
                        </a:solidFill>
                        <a:latin typeface="Arial" pitchFamily="34" charset="0"/>
                        <a:cs typeface="Arial" pitchFamily="34" charset="0"/>
                      </a:endParaRPr>
                    </a:p>
                  </a:txBody>
                  <a:tcPr marL="9525" marR="9525" marT="9525" marB="0" anchor="b"/>
                </a:tc>
                <a:tc>
                  <a:txBody>
                    <a:bodyPr/>
                    <a:lstStyle/>
                    <a:p>
                      <a:pPr algn="l" fontAlgn="b"/>
                      <a:r>
                        <a:rPr lang="en-US" sz="2000" b="0" i="0" u="none" strike="noStrike" dirty="0">
                          <a:solidFill>
                            <a:srgbClr val="000000"/>
                          </a:solidFill>
                          <a:latin typeface="Arial"/>
                        </a:rPr>
                        <a:t>Customer JKL</a:t>
                      </a:r>
                    </a:p>
                  </a:txBody>
                  <a:tcPr marL="8643" marR="8643" marT="8644" marB="0" anchor="b"/>
                </a:tc>
                <a:tc>
                  <a:txBody>
                    <a:bodyPr/>
                    <a:lstStyle/>
                    <a:p>
                      <a:pPr algn="ctr" rtl="0" fontAlgn="b"/>
                      <a:r>
                        <a:rPr lang="en-US" sz="1600" u="none" strike="noStrike" dirty="0">
                          <a:latin typeface="Arial" pitchFamily="34" charset="0"/>
                          <a:cs typeface="Arial" pitchFamily="34" charset="0"/>
                        </a:rPr>
                        <a:t>4.4</a:t>
                      </a:r>
                      <a:endParaRPr lang="en-US" sz="1600" b="0" i="0" u="none" strike="noStrike" dirty="0">
                        <a:solidFill>
                          <a:srgbClr val="000000"/>
                        </a:solidFill>
                        <a:latin typeface="Arial" pitchFamily="34" charset="0"/>
                        <a:cs typeface="Arial" pitchFamily="34" charset="0"/>
                      </a:endParaRPr>
                    </a:p>
                  </a:txBody>
                  <a:tcPr marL="9525" marR="9525" marT="9525" marB="0" anchor="b"/>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13282854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a:extLst>
              <a:ext uri="{FF2B5EF4-FFF2-40B4-BE49-F238E27FC236}">
                <a16:creationId xmlns:a16="http://schemas.microsoft.com/office/drawing/2014/main" id="{CC48C5EA-FC25-B04D-B518-54B067F74EE5}"/>
              </a:ext>
            </a:extLst>
          </p:cNvPr>
          <p:cNvSpPr>
            <a:spLocks noGrp="1" noChangeArrowheads="1"/>
          </p:cNvSpPr>
          <p:nvPr>
            <p:ph type="title"/>
          </p:nvPr>
        </p:nvSpPr>
        <p:spPr/>
        <p:txBody>
          <a:bodyPr/>
          <a:lstStyle/>
          <a:p>
            <a:r>
              <a:rPr lang="en-US" altLang="en-US"/>
              <a:t>CUSTOMER RETENTION</a:t>
            </a:r>
          </a:p>
        </p:txBody>
      </p:sp>
      <p:graphicFrame>
        <p:nvGraphicFramePr>
          <p:cNvPr id="4" name="Chart 3">
            <a:extLst>
              <a:ext uri="{FF2B5EF4-FFF2-40B4-BE49-F238E27FC236}">
                <a16:creationId xmlns:a16="http://schemas.microsoft.com/office/drawing/2014/main" id="{AB9A3EA1-26DB-F048-B3DA-2D27BE0AE476}"/>
              </a:ext>
            </a:extLst>
          </p:cNvPr>
          <p:cNvGraphicFramePr>
            <a:graphicFrameLocks/>
          </p:cNvGraphicFramePr>
          <p:nvPr>
            <p:extLst>
              <p:ext uri="{D42A27DB-BD31-4B8C-83A1-F6EECF244321}">
                <p14:modId xmlns:p14="http://schemas.microsoft.com/office/powerpoint/2010/main" val="4159846704"/>
              </p:ext>
            </p:extLst>
          </p:nvPr>
        </p:nvGraphicFramePr>
        <p:xfrm>
          <a:off x="395417" y="1633306"/>
          <a:ext cx="8336692" cy="442150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912825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126D83A5-EB6C-F646-B12A-2D8829AE935C}"/>
              </a:ext>
            </a:extLst>
          </p:cNvPr>
          <p:cNvSpPr>
            <a:spLocks noGrp="1" noChangeArrowheads="1"/>
          </p:cNvSpPr>
          <p:nvPr>
            <p:ph type="title"/>
          </p:nvPr>
        </p:nvSpPr>
        <p:spPr/>
        <p:txBody>
          <a:bodyPr/>
          <a:lstStyle/>
          <a:p>
            <a:r>
              <a:rPr lang="en-US" altLang="en-US"/>
              <a:t>Lost customers</a:t>
            </a:r>
          </a:p>
        </p:txBody>
      </p:sp>
      <p:graphicFrame>
        <p:nvGraphicFramePr>
          <p:cNvPr id="4" name="Table 3">
            <a:extLst>
              <a:ext uri="{FF2B5EF4-FFF2-40B4-BE49-F238E27FC236}">
                <a16:creationId xmlns:a16="http://schemas.microsoft.com/office/drawing/2014/main" id="{E08DD053-59E5-0B4C-9294-855EE5ECABF4}"/>
              </a:ext>
            </a:extLst>
          </p:cNvPr>
          <p:cNvGraphicFramePr>
            <a:graphicFrameLocks noGrp="1"/>
          </p:cNvGraphicFramePr>
          <p:nvPr/>
        </p:nvGraphicFramePr>
        <p:xfrm>
          <a:off x="457200" y="1447800"/>
          <a:ext cx="8382001" cy="4114801"/>
        </p:xfrm>
        <a:graphic>
          <a:graphicData uri="http://schemas.openxmlformats.org/drawingml/2006/table">
            <a:tbl>
              <a:tblPr/>
              <a:tblGrid>
                <a:gridCol w="1408394">
                  <a:extLst>
                    <a:ext uri="{9D8B030D-6E8A-4147-A177-3AD203B41FA5}">
                      <a16:colId xmlns:a16="http://schemas.microsoft.com/office/drawing/2014/main" val="20000"/>
                    </a:ext>
                  </a:extLst>
                </a:gridCol>
                <a:gridCol w="1640849">
                  <a:extLst>
                    <a:ext uri="{9D8B030D-6E8A-4147-A177-3AD203B41FA5}">
                      <a16:colId xmlns:a16="http://schemas.microsoft.com/office/drawing/2014/main" val="20001"/>
                    </a:ext>
                  </a:extLst>
                </a:gridCol>
                <a:gridCol w="1285331">
                  <a:extLst>
                    <a:ext uri="{9D8B030D-6E8A-4147-A177-3AD203B41FA5}">
                      <a16:colId xmlns:a16="http://schemas.microsoft.com/office/drawing/2014/main" val="20002"/>
                    </a:ext>
                  </a:extLst>
                </a:gridCol>
                <a:gridCol w="2748421">
                  <a:extLst>
                    <a:ext uri="{9D8B030D-6E8A-4147-A177-3AD203B41FA5}">
                      <a16:colId xmlns:a16="http://schemas.microsoft.com/office/drawing/2014/main" val="20003"/>
                    </a:ext>
                  </a:extLst>
                </a:gridCol>
                <a:gridCol w="1299006">
                  <a:extLst>
                    <a:ext uri="{9D8B030D-6E8A-4147-A177-3AD203B41FA5}">
                      <a16:colId xmlns:a16="http://schemas.microsoft.com/office/drawing/2014/main" val="20004"/>
                    </a:ext>
                  </a:extLst>
                </a:gridCol>
              </a:tblGrid>
              <a:tr h="565646">
                <a:tc>
                  <a:txBody>
                    <a:bodyPr/>
                    <a:lstStyle/>
                    <a:p>
                      <a:pPr algn="ctr" fontAlgn="b"/>
                      <a:r>
                        <a:rPr lang="en-US" sz="1400" b="1" i="0" u="none" strike="noStrike" dirty="0">
                          <a:solidFill>
                            <a:srgbClr val="FFFFFF"/>
                          </a:solidFill>
                          <a:latin typeface="Arial" pitchFamily="34" charset="0"/>
                          <a:cs typeface="Arial" pitchFamily="34" charset="0"/>
                        </a:rPr>
                        <a:t>FY10-11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504D"/>
                    </a:solidFill>
                  </a:tcPr>
                </a:tc>
                <a:tc>
                  <a:txBody>
                    <a:bodyPr/>
                    <a:lstStyle/>
                    <a:p>
                      <a:pPr algn="ctr" fontAlgn="b"/>
                      <a:r>
                        <a:rPr lang="en-US" sz="1400" b="1" i="0" u="none" strike="noStrike" dirty="0">
                          <a:solidFill>
                            <a:srgbClr val="FFFFFF"/>
                          </a:solidFill>
                          <a:latin typeface="Arial" pitchFamily="34" charset="0"/>
                          <a:cs typeface="Arial" pitchFamily="34" charset="0"/>
                        </a:rPr>
                        <a:t>Active Customers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504D"/>
                    </a:solidFill>
                  </a:tcPr>
                </a:tc>
                <a:tc>
                  <a:txBody>
                    <a:bodyPr/>
                    <a:lstStyle/>
                    <a:p>
                      <a:pPr algn="ctr" fontAlgn="b"/>
                      <a:r>
                        <a:rPr lang="en-US" sz="1400" b="1" i="0" u="none" strike="noStrike" dirty="0">
                          <a:solidFill>
                            <a:srgbClr val="FFFFFF"/>
                          </a:solidFill>
                          <a:latin typeface="Arial" pitchFamily="34" charset="0"/>
                          <a:cs typeface="Arial" pitchFamily="34" charset="0"/>
                        </a:rPr>
                        <a:t>Lost Customers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504D"/>
                    </a:solidFill>
                  </a:tcPr>
                </a:tc>
                <a:tc>
                  <a:txBody>
                    <a:bodyPr/>
                    <a:lstStyle/>
                    <a:p>
                      <a:pPr algn="ctr" fontAlgn="b"/>
                      <a:r>
                        <a:rPr lang="en-US" sz="1400" b="1" i="0" u="none" strike="noStrike" dirty="0">
                          <a:solidFill>
                            <a:srgbClr val="FFFFFF"/>
                          </a:solidFill>
                          <a:latin typeface="Arial" pitchFamily="34" charset="0"/>
                          <a:cs typeface="Arial" pitchFamily="34" charset="0"/>
                        </a:rPr>
                        <a:t>Name of Customer Lost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504D"/>
                    </a:solidFill>
                  </a:tcPr>
                </a:tc>
                <a:tc>
                  <a:txBody>
                    <a:bodyPr/>
                    <a:lstStyle/>
                    <a:p>
                      <a:pPr algn="ctr" fontAlgn="b"/>
                      <a:r>
                        <a:rPr lang="en-US" sz="1400" b="1" i="0" u="none" strike="noStrike" dirty="0">
                          <a:solidFill>
                            <a:srgbClr val="FFFFFF"/>
                          </a:solidFill>
                          <a:latin typeface="Arial" pitchFamily="34" charset="0"/>
                          <a:cs typeface="Arial" pitchFamily="34" charset="0"/>
                        </a:rPr>
                        <a:t>Customer Attrition Rate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504D"/>
                    </a:solidFill>
                  </a:tcPr>
                </a:tc>
                <a:extLst>
                  <a:ext uri="{0D108BD9-81ED-4DB2-BD59-A6C34878D82A}">
                    <a16:rowId xmlns:a16="http://schemas.microsoft.com/office/drawing/2014/main" val="10000"/>
                  </a:ext>
                </a:extLst>
              </a:tr>
              <a:tr h="488009">
                <a:tc>
                  <a:txBody>
                    <a:bodyPr/>
                    <a:lstStyle/>
                    <a:p>
                      <a:pPr algn="ctr" fontAlgn="b"/>
                      <a:r>
                        <a:rPr lang="en-US" sz="1600" b="0" i="0" u="none" strike="noStrike" dirty="0">
                          <a:solidFill>
                            <a:srgbClr val="000000"/>
                          </a:solidFill>
                          <a:latin typeface="Arial" pitchFamily="34" charset="0"/>
                          <a:cs typeface="Arial" pitchFamily="34" charset="0"/>
                        </a:rPr>
                        <a:t>Q1 2018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pitchFamily="34" charset="0"/>
                          <a:cs typeface="Arial" pitchFamily="34" charset="0"/>
                        </a:rPr>
                        <a:t>27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pitchFamily="34" charset="0"/>
                          <a:cs typeface="Arial"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latin typeface="Arial"/>
                        </a:rPr>
                        <a:t>Customer ABC</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pitchFamily="34" charset="0"/>
                          <a:cs typeface="Arial" pitchFamily="34" charset="0"/>
                        </a:rPr>
                        <a:t>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88009">
                <a:tc>
                  <a:txBody>
                    <a:bodyPr/>
                    <a:lstStyle/>
                    <a:p>
                      <a:pPr algn="ctr" fontAlgn="b"/>
                      <a:r>
                        <a:rPr lang="en-US" sz="1600" b="0" i="0" u="none" strike="noStrike" dirty="0">
                          <a:solidFill>
                            <a:srgbClr val="000000"/>
                          </a:solidFill>
                          <a:latin typeface="Arial" pitchFamily="34" charset="0"/>
                          <a:cs typeface="Arial" pitchFamily="34" charset="0"/>
                        </a:rPr>
                        <a:t>Q2 2018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pitchFamily="34" charset="0"/>
                          <a:cs typeface="Arial" pitchFamily="34" charset="0"/>
                        </a:rPr>
                        <a:t>27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pitchFamily="34" charset="0"/>
                          <a:cs typeface="Arial"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latin typeface="Arial"/>
                        </a:rPr>
                        <a:t>Customer DEF</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pitchFamily="34" charset="0"/>
                          <a:cs typeface="Arial" pitchFamily="34" charset="0"/>
                        </a:rPr>
                        <a:t>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88009">
                <a:tc>
                  <a:txBody>
                    <a:bodyPr/>
                    <a:lstStyle/>
                    <a:p>
                      <a:pPr algn="ctr" fontAlgn="b"/>
                      <a:r>
                        <a:rPr lang="en-US" sz="1600" b="0" i="0" u="none" strike="noStrike" dirty="0">
                          <a:solidFill>
                            <a:srgbClr val="000000"/>
                          </a:solidFill>
                          <a:latin typeface="Arial" pitchFamily="34" charset="0"/>
                          <a:cs typeface="Arial" pitchFamily="34" charset="0"/>
                        </a:rPr>
                        <a:t>Q3 2018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pitchFamily="34" charset="0"/>
                          <a:cs typeface="Arial" pitchFamily="34" charset="0"/>
                        </a:rPr>
                        <a:t>34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pitchFamily="34" charset="0"/>
                          <a:cs typeface="Arial"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latin typeface="Arial"/>
                        </a:rPr>
                        <a:t>Customer GHI</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pitchFamily="34" charset="0"/>
                          <a:cs typeface="Arial"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88009">
                <a:tc>
                  <a:txBody>
                    <a:bodyPr/>
                    <a:lstStyle/>
                    <a:p>
                      <a:pPr algn="ctr" fontAlgn="b"/>
                      <a:r>
                        <a:rPr lang="en-US" sz="1600" b="0" i="0" u="none" strike="noStrike" dirty="0">
                          <a:solidFill>
                            <a:srgbClr val="000000"/>
                          </a:solidFill>
                          <a:latin typeface="Arial" pitchFamily="34" charset="0"/>
                          <a:cs typeface="Arial" pitchFamily="34" charset="0"/>
                        </a:rPr>
                        <a:t>Q4 2018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Arial" pitchFamily="34" charset="0"/>
                          <a:cs typeface="Arial" pitchFamily="34" charset="0"/>
                        </a:rPr>
                        <a:t>32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Arial" pitchFamily="34" charset="0"/>
                          <a:cs typeface="Arial"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latin typeface="Arial"/>
                        </a:rPr>
                        <a:t>Customer JKL</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pitchFamily="34" charset="0"/>
                          <a:cs typeface="Arial" pitchFamily="34" charset="0"/>
                        </a:rPr>
                        <a:t>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621101">
                <a:tc>
                  <a:txBody>
                    <a:bodyPr/>
                    <a:lstStyle/>
                    <a:p>
                      <a:pPr algn="ctr" fontAlgn="b"/>
                      <a:r>
                        <a:rPr lang="en-US" sz="1600" b="0" i="0" u="none" strike="noStrike" dirty="0">
                          <a:solidFill>
                            <a:srgbClr val="000000"/>
                          </a:solidFill>
                          <a:latin typeface="Arial" pitchFamily="34" charset="0"/>
                          <a:cs typeface="Arial" pitchFamily="34" charset="0"/>
                        </a:rPr>
                        <a:t>Q1 2019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Arial" pitchFamily="34" charset="0"/>
                          <a:cs typeface="Arial" pitchFamily="34" charset="0"/>
                        </a:rPr>
                        <a:t>39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Arial" pitchFamily="34" charset="0"/>
                          <a:cs typeface="Arial" pitchFamily="34" charset="0"/>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800" b="0" i="0" u="none" strike="noStrike" dirty="0">
                          <a:solidFill>
                            <a:srgbClr val="000000"/>
                          </a:solidFill>
                          <a:latin typeface="Arial"/>
                        </a:rPr>
                        <a:t>Customer MNO</a:t>
                      </a:r>
                    </a:p>
                  </a:txBody>
                  <a:tcPr marL="8643" marR="8643" marT="8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pitchFamily="34" charset="0"/>
                          <a:cs typeface="Arial" pitchFamily="34" charset="0"/>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88009">
                <a:tc>
                  <a:txBody>
                    <a:bodyPr/>
                    <a:lstStyle/>
                    <a:p>
                      <a:pPr algn="ctr" fontAlgn="b"/>
                      <a:r>
                        <a:rPr lang="en-US" sz="1600" b="0" i="0" u="none" strike="noStrike" dirty="0">
                          <a:solidFill>
                            <a:srgbClr val="000000"/>
                          </a:solidFill>
                          <a:latin typeface="Arial" pitchFamily="34" charset="0"/>
                          <a:cs typeface="Arial" pitchFamily="34" charset="0"/>
                        </a:rPr>
                        <a:t>Q2 2019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pitchFamily="34" charset="0"/>
                          <a:cs typeface="Arial" pitchFamily="34" charset="0"/>
                        </a:rPr>
                        <a:t>43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pitchFamily="34" charset="0"/>
                          <a:cs typeface="Arial"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800" b="0" i="0" u="none" strike="noStrike" dirty="0">
                          <a:solidFill>
                            <a:srgbClr val="000000"/>
                          </a:solidFill>
                          <a:latin typeface="Arial"/>
                        </a:rPr>
                        <a:t>Customer PQR</a:t>
                      </a:r>
                    </a:p>
                  </a:txBody>
                  <a:tcPr marL="8643" marR="8643" marT="8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pitchFamily="34" charset="0"/>
                          <a:cs typeface="Arial" pitchFamily="34" charset="0"/>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88009">
                <a:tc>
                  <a:txBody>
                    <a:bodyPr/>
                    <a:lstStyle/>
                    <a:p>
                      <a:pPr algn="ctr" fontAlgn="b"/>
                      <a:r>
                        <a:rPr lang="en-US" sz="1600" b="0" i="0" u="none" strike="noStrike" dirty="0">
                          <a:solidFill>
                            <a:srgbClr val="000000"/>
                          </a:solidFill>
                          <a:latin typeface="Arial" pitchFamily="34" charset="0"/>
                          <a:cs typeface="Arial" pitchFamily="34" charset="0"/>
                        </a:rPr>
                        <a:t>Q3 2019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pitchFamily="34" charset="0"/>
                          <a:cs typeface="Arial" pitchFamily="34" charset="0"/>
                        </a:rPr>
                        <a:t>41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pitchFamily="34" charset="0"/>
                          <a:cs typeface="Arial"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800" b="0" i="0" u="none" strike="noStrike" dirty="0">
                          <a:solidFill>
                            <a:srgbClr val="000000"/>
                          </a:solidFill>
                          <a:latin typeface="Arial"/>
                        </a:rPr>
                        <a:t>Customer STU</a:t>
                      </a:r>
                    </a:p>
                  </a:txBody>
                  <a:tcPr marL="8643" marR="8643" marT="8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pitchFamily="34" charset="0"/>
                          <a:cs typeface="Arial"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7639102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a:extLst>
              <a:ext uri="{FF2B5EF4-FFF2-40B4-BE49-F238E27FC236}">
                <a16:creationId xmlns:a16="http://schemas.microsoft.com/office/drawing/2014/main" id="{B18BE9F0-A3E1-3641-9F1F-1E09E7750EBC}"/>
              </a:ext>
            </a:extLst>
          </p:cNvPr>
          <p:cNvSpPr>
            <a:spLocks noGrp="1" noChangeArrowheads="1"/>
          </p:cNvSpPr>
          <p:nvPr>
            <p:ph type="title"/>
          </p:nvPr>
        </p:nvSpPr>
        <p:spPr>
          <a:xfrm>
            <a:off x="304800" y="0"/>
            <a:ext cx="8382000" cy="1143000"/>
          </a:xfrm>
        </p:spPr>
        <p:txBody>
          <a:bodyPr>
            <a:normAutofit fontScale="90000"/>
          </a:bodyPr>
          <a:lstStyle/>
          <a:p>
            <a:br>
              <a:rPr lang="en-US" altLang="en-US" sz="2400"/>
            </a:br>
            <a:br>
              <a:rPr lang="en-US" altLang="en-US" sz="2400"/>
            </a:br>
            <a:r>
              <a:rPr lang="en-US" altLang="en-US" sz="2400"/>
              <a:t>Proposal Generation Program</a:t>
            </a:r>
            <a:br>
              <a:rPr lang="en-US" altLang="en-US" sz="2400"/>
            </a:br>
            <a:r>
              <a:rPr lang="en-US" altLang="en-US" sz="2400"/>
              <a:t>Average proposal Time (In no of Days)</a:t>
            </a:r>
            <a:br>
              <a:rPr lang="en-US" altLang="en-US" sz="2400"/>
            </a:br>
            <a:endParaRPr lang="en-US" altLang="en-US"/>
          </a:p>
        </p:txBody>
      </p:sp>
      <p:graphicFrame>
        <p:nvGraphicFramePr>
          <p:cNvPr id="10" name="Table 9">
            <a:extLst>
              <a:ext uri="{FF2B5EF4-FFF2-40B4-BE49-F238E27FC236}">
                <a16:creationId xmlns:a16="http://schemas.microsoft.com/office/drawing/2014/main" id="{BCB1CF11-507E-DF44-87EE-6CE06C10C5A0}"/>
              </a:ext>
            </a:extLst>
          </p:cNvPr>
          <p:cNvGraphicFramePr>
            <a:graphicFrameLocks noGrp="1"/>
          </p:cNvGraphicFramePr>
          <p:nvPr/>
        </p:nvGraphicFramePr>
        <p:xfrm>
          <a:off x="914400" y="1828800"/>
          <a:ext cx="6705600" cy="2455863"/>
        </p:xfrm>
        <a:graphic>
          <a:graphicData uri="http://schemas.openxmlformats.org/drawingml/2006/table">
            <a:tbl>
              <a:tblPr/>
              <a:tblGrid>
                <a:gridCol w="1744438">
                  <a:extLst>
                    <a:ext uri="{9D8B030D-6E8A-4147-A177-3AD203B41FA5}">
                      <a16:colId xmlns:a16="http://schemas.microsoft.com/office/drawing/2014/main" val="20000"/>
                    </a:ext>
                  </a:extLst>
                </a:gridCol>
                <a:gridCol w="1107247">
                  <a:extLst>
                    <a:ext uri="{9D8B030D-6E8A-4147-A177-3AD203B41FA5}">
                      <a16:colId xmlns:a16="http://schemas.microsoft.com/office/drawing/2014/main" val="20001"/>
                    </a:ext>
                  </a:extLst>
                </a:gridCol>
                <a:gridCol w="708353">
                  <a:extLst>
                    <a:ext uri="{9D8B030D-6E8A-4147-A177-3AD203B41FA5}">
                      <a16:colId xmlns:a16="http://schemas.microsoft.com/office/drawing/2014/main" val="20002"/>
                    </a:ext>
                  </a:extLst>
                </a:gridCol>
                <a:gridCol w="859562">
                  <a:extLst>
                    <a:ext uri="{9D8B030D-6E8A-4147-A177-3AD203B41FA5}">
                      <a16:colId xmlns:a16="http://schemas.microsoft.com/office/drawing/2014/main" val="20003"/>
                    </a:ext>
                  </a:extLst>
                </a:gridCol>
                <a:gridCol w="762000">
                  <a:extLst>
                    <a:ext uri="{9D8B030D-6E8A-4147-A177-3AD203B41FA5}">
                      <a16:colId xmlns:a16="http://schemas.microsoft.com/office/drawing/2014/main" val="20004"/>
                    </a:ext>
                  </a:extLst>
                </a:gridCol>
                <a:gridCol w="762000">
                  <a:extLst>
                    <a:ext uri="{9D8B030D-6E8A-4147-A177-3AD203B41FA5}">
                      <a16:colId xmlns:a16="http://schemas.microsoft.com/office/drawing/2014/main" val="20005"/>
                    </a:ext>
                  </a:extLst>
                </a:gridCol>
                <a:gridCol w="762000">
                  <a:extLst>
                    <a:ext uri="{9D8B030D-6E8A-4147-A177-3AD203B41FA5}">
                      <a16:colId xmlns:a16="http://schemas.microsoft.com/office/drawing/2014/main" val="20006"/>
                    </a:ext>
                  </a:extLst>
                </a:gridCol>
              </a:tblGrid>
              <a:tr h="908052">
                <a:tc>
                  <a:txBody>
                    <a:bodyPr/>
                    <a:lstStyle/>
                    <a:p>
                      <a:pPr algn="ctr" fontAlgn="b"/>
                      <a:r>
                        <a:rPr lang="en-US" sz="1400" b="1" i="0" u="none" strike="noStrike" dirty="0">
                          <a:solidFill>
                            <a:srgbClr val="000000"/>
                          </a:solidFill>
                          <a:latin typeface="Calibri"/>
                        </a:rPr>
                        <a:t>Type Of proposal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b"/>
                      <a:r>
                        <a:rPr lang="en-US" sz="1400" b="1" i="0" u="none" strike="noStrike" dirty="0">
                          <a:solidFill>
                            <a:srgbClr val="000000"/>
                          </a:solidFill>
                          <a:latin typeface="Calibri"/>
                        </a:rPr>
                        <a:t>Target(No of days)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1400" b="1" i="0" u="none" strike="noStrike">
                          <a:solidFill>
                            <a:srgbClr val="000000"/>
                          </a:solidFill>
                          <a:latin typeface="Calibri"/>
                        </a:rPr>
                        <a:t>October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b"/>
                      <a:r>
                        <a:rPr lang="en-US" sz="1400" b="1" i="0" u="none" strike="noStrike">
                          <a:solidFill>
                            <a:srgbClr val="000000"/>
                          </a:solidFill>
                          <a:latin typeface="Calibri"/>
                        </a:rPr>
                        <a:t>November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b"/>
                      <a:r>
                        <a:rPr lang="en-US" sz="1400" b="1" i="0" u="none" strike="noStrike" dirty="0">
                          <a:solidFill>
                            <a:srgbClr val="000000"/>
                          </a:solidFill>
                          <a:latin typeface="Calibri"/>
                        </a:rPr>
                        <a:t>December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b"/>
                      <a:r>
                        <a:rPr lang="en-US" sz="1400" b="1" i="0" u="none" strike="noStrike" dirty="0">
                          <a:solidFill>
                            <a:srgbClr val="000000"/>
                          </a:solidFill>
                          <a:latin typeface="Calibri"/>
                        </a:rPr>
                        <a:t>January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b"/>
                      <a:r>
                        <a:rPr lang="en-US" sz="1400" b="1" i="0" u="none" strike="noStrike" dirty="0">
                          <a:solidFill>
                            <a:srgbClr val="000000"/>
                          </a:solidFill>
                          <a:latin typeface="Calibri"/>
                        </a:rPr>
                        <a:t>February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extLst>
                  <a:ext uri="{0D108BD9-81ED-4DB2-BD59-A6C34878D82A}">
                    <a16:rowId xmlns:a16="http://schemas.microsoft.com/office/drawing/2014/main" val="10000"/>
                  </a:ext>
                </a:extLst>
              </a:tr>
              <a:tr h="515937">
                <a:tc>
                  <a:txBody>
                    <a:bodyPr/>
                    <a:lstStyle/>
                    <a:p>
                      <a:pPr algn="ctr" fontAlgn="b"/>
                      <a:r>
                        <a:rPr lang="en-US" sz="1400" b="0" i="0" u="none" strike="noStrike" dirty="0">
                          <a:solidFill>
                            <a:srgbClr val="000000"/>
                          </a:solidFill>
                          <a:latin typeface="Calibri"/>
                        </a:rPr>
                        <a:t>CAD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b"/>
                      <a:r>
                        <a:rPr lang="en-US" sz="1400" b="0" i="0" u="none" strike="noStrike" dirty="0">
                          <a:solidFill>
                            <a:srgbClr val="000000"/>
                          </a:solidFill>
                          <a:latin typeface="Calibri"/>
                        </a:rPr>
                        <a:t>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1400" b="0" i="0" u="none" strike="noStrike">
                          <a:solidFill>
                            <a:srgbClr val="000000"/>
                          </a:solidFill>
                          <a:latin typeface="Calibri"/>
                        </a:rPr>
                        <a:t>NA</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b"/>
                      <a:r>
                        <a:rPr lang="en-US" sz="1400" b="0" i="0" u="none" strike="noStrike">
                          <a:solidFill>
                            <a:srgbClr val="000000"/>
                          </a:solidFill>
                          <a:latin typeface="Calibri"/>
                        </a:rPr>
                        <a:t>4.7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b"/>
                      <a:r>
                        <a:rPr lang="en-US" sz="1400" b="0" i="0" u="none" strike="noStrike" dirty="0">
                          <a:solidFill>
                            <a:srgbClr val="000000"/>
                          </a:solidFill>
                          <a:latin typeface="Calibri"/>
                        </a:rPr>
                        <a:t>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b"/>
                      <a:r>
                        <a:rPr lang="en-US" sz="1400" b="0" i="0" u="none" strike="noStrike" dirty="0">
                          <a:solidFill>
                            <a:srgbClr val="000000"/>
                          </a:solidFill>
                          <a:latin typeface="Calibri"/>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b"/>
                      <a:r>
                        <a:rPr lang="en-US" sz="1400" b="0" i="0" u="none" strike="noStrike" dirty="0">
                          <a:solidFill>
                            <a:srgbClr val="000000"/>
                          </a:solidFill>
                          <a:latin typeface="Calibri"/>
                        </a:rPr>
                        <a:t>3.8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extLst>
                  <a:ext uri="{0D108BD9-81ED-4DB2-BD59-A6C34878D82A}">
                    <a16:rowId xmlns:a16="http://schemas.microsoft.com/office/drawing/2014/main" val="10001"/>
                  </a:ext>
                </a:extLst>
              </a:tr>
              <a:tr h="515937">
                <a:tc>
                  <a:txBody>
                    <a:bodyPr/>
                    <a:lstStyle/>
                    <a:p>
                      <a:pPr algn="ctr" fontAlgn="b"/>
                      <a:r>
                        <a:rPr lang="en-US" sz="1400" b="0" i="0" u="none" strike="noStrike" dirty="0">
                          <a:solidFill>
                            <a:srgbClr val="000000"/>
                          </a:solidFill>
                          <a:latin typeface="Calibri"/>
                        </a:rPr>
                        <a:t>RPA</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b"/>
                      <a:r>
                        <a:rPr lang="en-US" sz="1400" b="0" i="0" u="none" strike="noStrike" dirty="0">
                          <a:solidFill>
                            <a:srgbClr val="000000"/>
                          </a:solidFill>
                          <a:latin typeface="Calibri"/>
                        </a:rPr>
                        <a:t>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1400" b="0" i="0" u="none" strike="noStrike" dirty="0">
                          <a:solidFill>
                            <a:srgbClr val="000000"/>
                          </a:solidFill>
                          <a:latin typeface="Calibri"/>
                        </a:rPr>
                        <a:t>8.5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b"/>
                      <a:r>
                        <a:rPr lang="en-US" sz="1400" b="0" i="0" u="none" strike="noStrike" dirty="0">
                          <a:solidFill>
                            <a:srgbClr val="000000"/>
                          </a:solidFill>
                          <a:latin typeface="Calibri"/>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b"/>
                      <a:r>
                        <a:rPr lang="en-US" sz="1400" b="0" i="0" u="none" strike="noStrike" dirty="0">
                          <a:solidFill>
                            <a:srgbClr val="000000"/>
                          </a:solidFill>
                          <a:latin typeface="Calibri"/>
                        </a:rPr>
                        <a:t>NA</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b"/>
                      <a:r>
                        <a:rPr lang="en-US" sz="1400" b="0" i="0" u="none" strike="noStrike" dirty="0">
                          <a:solidFill>
                            <a:srgbClr val="000000"/>
                          </a:solidFill>
                          <a:latin typeface="Calibri"/>
                        </a:rPr>
                        <a:t>12.25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b"/>
                      <a:r>
                        <a:rPr lang="en-US" sz="1400" b="0" i="0" u="none" strike="noStrike" dirty="0">
                          <a:solidFill>
                            <a:srgbClr val="000000"/>
                          </a:solidFill>
                          <a:latin typeface="Calibri"/>
                        </a:rPr>
                        <a:t>9.2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extLst>
                  <a:ext uri="{0D108BD9-81ED-4DB2-BD59-A6C34878D82A}">
                    <a16:rowId xmlns:a16="http://schemas.microsoft.com/office/drawing/2014/main" val="10002"/>
                  </a:ext>
                </a:extLst>
              </a:tr>
              <a:tr h="515937">
                <a:tc>
                  <a:txBody>
                    <a:bodyPr/>
                    <a:lstStyle/>
                    <a:p>
                      <a:pPr algn="ctr" fontAlgn="b"/>
                      <a:r>
                        <a:rPr lang="en-US" sz="1400" b="0" i="0" u="none" strike="noStrike" dirty="0">
                          <a:solidFill>
                            <a:srgbClr val="000000"/>
                          </a:solidFill>
                          <a:latin typeface="Calibri"/>
                        </a:rPr>
                        <a:t>ERP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b"/>
                      <a:r>
                        <a:rPr lang="en-US" sz="1400" b="0" i="0" u="none" strike="noStrike" dirty="0">
                          <a:solidFill>
                            <a:srgbClr val="000000"/>
                          </a:solidFill>
                          <a:latin typeface="Calibri"/>
                        </a:rPr>
                        <a:t>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1400" b="0" i="0" u="none" strike="noStrike">
                          <a:solidFill>
                            <a:srgbClr val="000000"/>
                          </a:solidFill>
                          <a:latin typeface="Calibri"/>
                        </a:rPr>
                        <a:t>45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b"/>
                      <a:r>
                        <a:rPr lang="en-US" sz="1400" b="0" i="0" u="none" strike="noStrike">
                          <a:solidFill>
                            <a:srgbClr val="000000"/>
                          </a:solidFill>
                          <a:latin typeface="Calibri"/>
                        </a:rPr>
                        <a:t>57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b"/>
                      <a:r>
                        <a:rPr lang="en-US" sz="1400" b="0" i="0" u="none" strike="noStrike" dirty="0">
                          <a:solidFill>
                            <a:srgbClr val="000000"/>
                          </a:solidFill>
                          <a:latin typeface="Calibri"/>
                        </a:rPr>
                        <a:t>NA</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b"/>
                      <a:r>
                        <a:rPr lang="en-US" sz="1400" b="0" i="0" u="none" strike="noStrike" dirty="0">
                          <a:solidFill>
                            <a:srgbClr val="000000"/>
                          </a:solidFill>
                          <a:latin typeface="Calibri"/>
                        </a:rPr>
                        <a:t>30.33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b"/>
                      <a:r>
                        <a:rPr lang="en-US" sz="1400" b="0" i="0" u="none" strike="noStrike" dirty="0">
                          <a:solidFill>
                            <a:srgbClr val="000000"/>
                          </a:solidFill>
                          <a:latin typeface="Calibri"/>
                        </a:rPr>
                        <a:t>14.6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1760638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a:extLst>
              <a:ext uri="{FF2B5EF4-FFF2-40B4-BE49-F238E27FC236}">
                <a16:creationId xmlns:a16="http://schemas.microsoft.com/office/drawing/2014/main" id="{E915FC12-013D-7C42-9ACD-383C9EA92505}"/>
              </a:ext>
            </a:extLst>
          </p:cNvPr>
          <p:cNvSpPr>
            <a:spLocks noGrp="1" noChangeArrowheads="1"/>
          </p:cNvSpPr>
          <p:nvPr>
            <p:ph type="title"/>
          </p:nvPr>
        </p:nvSpPr>
        <p:spPr/>
        <p:txBody>
          <a:bodyPr/>
          <a:lstStyle/>
          <a:p>
            <a:r>
              <a:rPr lang="en-US" altLang="en-US"/>
              <a:t>Customer Satisfaction Program</a:t>
            </a:r>
          </a:p>
        </p:txBody>
      </p:sp>
      <p:graphicFrame>
        <p:nvGraphicFramePr>
          <p:cNvPr id="5" name="Table 4">
            <a:extLst>
              <a:ext uri="{FF2B5EF4-FFF2-40B4-BE49-F238E27FC236}">
                <a16:creationId xmlns:a16="http://schemas.microsoft.com/office/drawing/2014/main" id="{BA6F646C-78D1-114D-AC00-0A9271FA47D7}"/>
              </a:ext>
            </a:extLst>
          </p:cNvPr>
          <p:cNvGraphicFramePr>
            <a:graphicFrameLocks noGrp="1"/>
          </p:cNvGraphicFramePr>
          <p:nvPr>
            <p:extLst>
              <p:ext uri="{D42A27DB-BD31-4B8C-83A1-F6EECF244321}">
                <p14:modId xmlns:p14="http://schemas.microsoft.com/office/powerpoint/2010/main" val="2687472763"/>
              </p:ext>
            </p:extLst>
          </p:nvPr>
        </p:nvGraphicFramePr>
        <p:xfrm>
          <a:off x="647700" y="1295400"/>
          <a:ext cx="7848600" cy="4953004"/>
        </p:xfrm>
        <a:graphic>
          <a:graphicData uri="http://schemas.openxmlformats.org/drawingml/2006/table">
            <a:tbl>
              <a:tblPr/>
              <a:tblGrid>
                <a:gridCol w="3362412">
                  <a:extLst>
                    <a:ext uri="{9D8B030D-6E8A-4147-A177-3AD203B41FA5}">
                      <a16:colId xmlns:a16="http://schemas.microsoft.com/office/drawing/2014/main" val="20000"/>
                    </a:ext>
                  </a:extLst>
                </a:gridCol>
                <a:gridCol w="3362412">
                  <a:extLst>
                    <a:ext uri="{9D8B030D-6E8A-4147-A177-3AD203B41FA5}">
                      <a16:colId xmlns:a16="http://schemas.microsoft.com/office/drawing/2014/main" val="20001"/>
                    </a:ext>
                  </a:extLst>
                </a:gridCol>
                <a:gridCol w="1123776">
                  <a:extLst>
                    <a:ext uri="{9D8B030D-6E8A-4147-A177-3AD203B41FA5}">
                      <a16:colId xmlns:a16="http://schemas.microsoft.com/office/drawing/2014/main" val="20002"/>
                    </a:ext>
                  </a:extLst>
                </a:gridCol>
              </a:tblGrid>
              <a:tr h="381064">
                <a:tc>
                  <a:txBody>
                    <a:bodyPr/>
                    <a:lstStyle/>
                    <a:p>
                      <a:pPr marL="0" marR="0">
                        <a:spcBef>
                          <a:spcPts val="0"/>
                        </a:spcBef>
                        <a:spcAft>
                          <a:spcPts val="0"/>
                        </a:spcAft>
                      </a:pPr>
                      <a:r>
                        <a:rPr lang="en-US" sz="1800" b="1" dirty="0">
                          <a:latin typeface="Calibri"/>
                          <a:ea typeface="Calibri"/>
                          <a:cs typeface="Times New Roman"/>
                        </a:rPr>
                        <a:t>MONTH </a:t>
                      </a:r>
                      <a:endParaRPr lang="en-US" sz="1800" dirty="0">
                        <a:latin typeface="Calibri"/>
                        <a:ea typeface="Calibri"/>
                        <a:cs typeface="Times New Roman"/>
                      </a:endParaRP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solidFill>
                      <a:srgbClr val="FFC000"/>
                    </a:solidFill>
                  </a:tcPr>
                </a:tc>
                <a:tc>
                  <a:txBody>
                    <a:bodyPr/>
                    <a:lstStyle/>
                    <a:p>
                      <a:pPr marL="0" marR="0">
                        <a:spcBef>
                          <a:spcPts val="0"/>
                        </a:spcBef>
                        <a:spcAft>
                          <a:spcPts val="0"/>
                        </a:spcAft>
                      </a:pPr>
                      <a:r>
                        <a:rPr lang="en-US" sz="1200" b="1" dirty="0">
                          <a:latin typeface="Arial" panose="020B0604020202020204" pitchFamily="34" charset="0"/>
                          <a:ea typeface="Calibri"/>
                          <a:cs typeface="Arial" panose="020B0604020202020204" pitchFamily="34" charset="0"/>
                        </a:rPr>
                        <a:t>CUSTOMER NAME </a:t>
                      </a:r>
                      <a:endParaRPr lang="en-US" sz="1200" dirty="0">
                        <a:latin typeface="Arial" panose="020B0604020202020204" pitchFamily="34" charset="0"/>
                        <a:ea typeface="Calibri"/>
                        <a:cs typeface="Arial" panose="020B0604020202020204" pitchFamily="34" charset="0"/>
                      </a:endParaRP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solidFill>
                      <a:srgbClr val="FFC000"/>
                    </a:solidFill>
                  </a:tcPr>
                </a:tc>
                <a:tc>
                  <a:txBody>
                    <a:bodyPr/>
                    <a:lstStyle/>
                    <a:p>
                      <a:pPr marL="0" marR="0">
                        <a:spcBef>
                          <a:spcPts val="0"/>
                        </a:spcBef>
                        <a:spcAft>
                          <a:spcPts val="0"/>
                        </a:spcAft>
                      </a:pPr>
                      <a:r>
                        <a:rPr lang="en-US" sz="1200" b="1" dirty="0">
                          <a:latin typeface="Calibri"/>
                          <a:ea typeface="Calibri"/>
                          <a:cs typeface="Times New Roman"/>
                        </a:rPr>
                        <a:t>CFR </a:t>
                      </a:r>
                      <a:endParaRPr lang="en-US" sz="1200" dirty="0">
                        <a:latin typeface="Calibri"/>
                        <a:ea typeface="Calibri"/>
                        <a:cs typeface="Times New Roman"/>
                      </a:endParaRP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solidFill>
                      <a:srgbClr val="FFC000"/>
                    </a:solidFill>
                  </a:tcPr>
                </a:tc>
                <a:extLst>
                  <a:ext uri="{0D108BD9-81ED-4DB2-BD59-A6C34878D82A}">
                    <a16:rowId xmlns:a16="http://schemas.microsoft.com/office/drawing/2014/main" val="10000"/>
                  </a:ext>
                </a:extLst>
              </a:tr>
              <a:tr h="191535">
                <a:tc rowSpan="5">
                  <a:txBody>
                    <a:bodyPr/>
                    <a:lstStyle/>
                    <a:p>
                      <a:pPr marL="0" marR="0">
                        <a:spcBef>
                          <a:spcPts val="0"/>
                        </a:spcBef>
                        <a:spcAft>
                          <a:spcPts val="0"/>
                        </a:spcAft>
                      </a:pPr>
                      <a:r>
                        <a:rPr lang="en-US" sz="1800" dirty="0">
                          <a:latin typeface="Calibri"/>
                          <a:ea typeface="Calibri"/>
                          <a:cs typeface="Times New Roman"/>
                        </a:rPr>
                        <a:t>Sep-19</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algn="l" fontAlgn="b"/>
                      <a:r>
                        <a:rPr lang="en-US" sz="1200" b="0" i="0" u="none" strike="noStrike" dirty="0">
                          <a:solidFill>
                            <a:srgbClr val="000000"/>
                          </a:solidFill>
                          <a:latin typeface="Arial" panose="020B0604020202020204" pitchFamily="34" charset="0"/>
                          <a:cs typeface="Arial" panose="020B0604020202020204" pitchFamily="34" charset="0"/>
                        </a:rPr>
                        <a:t>Customer ABC</a:t>
                      </a:r>
                    </a:p>
                  </a:txBody>
                  <a:tcPr marL="8643" marR="8643" marT="8644" marB="0" anchor="b">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a:latin typeface="Calibri"/>
                          <a:ea typeface="Calibri"/>
                          <a:cs typeface="Times New Roman"/>
                        </a:rPr>
                        <a:t>2.80</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01"/>
                  </a:ext>
                </a:extLst>
              </a:tr>
              <a:tr h="191535">
                <a:tc vMerge="1">
                  <a:txBody>
                    <a:bodyPr/>
                    <a:lstStyle/>
                    <a:p>
                      <a:endParaRPr lang="en-US"/>
                    </a:p>
                  </a:txBody>
                  <a:tcPr/>
                </a:tc>
                <a:tc>
                  <a:txBody>
                    <a:bodyPr/>
                    <a:lstStyle/>
                    <a:p>
                      <a:pPr algn="l" fontAlgn="b"/>
                      <a:r>
                        <a:rPr lang="en-US" sz="1200" b="0" i="0" u="none" strike="noStrike" dirty="0">
                          <a:solidFill>
                            <a:srgbClr val="000000"/>
                          </a:solidFill>
                          <a:latin typeface="Arial" panose="020B0604020202020204" pitchFamily="34" charset="0"/>
                          <a:cs typeface="Arial" panose="020B0604020202020204" pitchFamily="34" charset="0"/>
                        </a:rPr>
                        <a:t>Customer DEF</a:t>
                      </a:r>
                    </a:p>
                  </a:txBody>
                  <a:tcPr marL="8643" marR="8643" marT="8644" marB="0" anchor="b">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dirty="0">
                          <a:latin typeface="Calibri"/>
                          <a:ea typeface="Calibri"/>
                          <a:cs typeface="Times New Roman"/>
                        </a:rPr>
                        <a:t>4.60</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02"/>
                  </a:ext>
                </a:extLst>
              </a:tr>
              <a:tr h="191535">
                <a:tc vMerge="1">
                  <a:txBody>
                    <a:bodyPr/>
                    <a:lstStyle/>
                    <a:p>
                      <a:endParaRPr lang="en-US"/>
                    </a:p>
                  </a:txBody>
                  <a:tcPr/>
                </a:tc>
                <a:tc>
                  <a:txBody>
                    <a:bodyPr/>
                    <a:lstStyle/>
                    <a:p>
                      <a:pPr algn="l" fontAlgn="b"/>
                      <a:r>
                        <a:rPr lang="en-US" sz="1200" b="0" i="0" u="none" strike="noStrike" dirty="0">
                          <a:solidFill>
                            <a:srgbClr val="000000"/>
                          </a:solidFill>
                          <a:latin typeface="Arial" panose="020B0604020202020204" pitchFamily="34" charset="0"/>
                          <a:cs typeface="Arial" panose="020B0604020202020204" pitchFamily="34" charset="0"/>
                        </a:rPr>
                        <a:t>Customer GHI</a:t>
                      </a:r>
                    </a:p>
                  </a:txBody>
                  <a:tcPr marL="8643" marR="8643" marT="8644" marB="0" anchor="b">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a:latin typeface="Calibri"/>
                          <a:ea typeface="Calibri"/>
                          <a:cs typeface="Times New Roman"/>
                        </a:rPr>
                        <a:t>3.50</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03"/>
                  </a:ext>
                </a:extLst>
              </a:tr>
              <a:tr h="191535">
                <a:tc vMerge="1">
                  <a:txBody>
                    <a:bodyPr/>
                    <a:lstStyle/>
                    <a:p>
                      <a:endParaRPr lang="en-US"/>
                    </a:p>
                  </a:txBody>
                  <a:tcPr/>
                </a:tc>
                <a:tc>
                  <a:txBody>
                    <a:bodyPr/>
                    <a:lstStyle/>
                    <a:p>
                      <a:pPr algn="l" fontAlgn="b"/>
                      <a:r>
                        <a:rPr lang="en-US" sz="1200" b="0" i="0" u="none" strike="noStrike" dirty="0">
                          <a:solidFill>
                            <a:srgbClr val="000000"/>
                          </a:solidFill>
                          <a:latin typeface="Arial" panose="020B0604020202020204" pitchFamily="34" charset="0"/>
                          <a:cs typeface="Arial" panose="020B0604020202020204" pitchFamily="34" charset="0"/>
                        </a:rPr>
                        <a:t>Customer JKL</a:t>
                      </a:r>
                    </a:p>
                  </a:txBody>
                  <a:tcPr marL="8643" marR="8643" marT="8644" marB="0" anchor="b">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a:latin typeface="Calibri"/>
                          <a:ea typeface="Calibri"/>
                          <a:cs typeface="Times New Roman"/>
                        </a:rPr>
                        <a:t>4.60</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04"/>
                  </a:ext>
                </a:extLst>
              </a:tr>
              <a:tr h="190290">
                <a:tc vMerge="1">
                  <a:txBody>
                    <a:bodyPr/>
                    <a:lstStyle/>
                    <a:p>
                      <a:endParaRPr lang="en-US"/>
                    </a:p>
                  </a:txBody>
                  <a:tcPr/>
                </a:tc>
                <a:tc>
                  <a:txBody>
                    <a:bodyPr/>
                    <a:lstStyle/>
                    <a:p>
                      <a:pPr marL="0" marR="0">
                        <a:spcBef>
                          <a:spcPts val="0"/>
                        </a:spcBef>
                        <a:spcAft>
                          <a:spcPts val="0"/>
                        </a:spcAft>
                      </a:pPr>
                      <a:r>
                        <a:rPr lang="en-US" sz="1200" dirty="0">
                          <a:latin typeface="Arial" panose="020B0604020202020204" pitchFamily="34" charset="0"/>
                          <a:ea typeface="Calibri"/>
                          <a:cs typeface="Arial" panose="020B0604020202020204" pitchFamily="34" charset="0"/>
                        </a:rPr>
                        <a:t>AVERAGE  </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solidFill>
                      <a:srgbClr val="E6B9B8"/>
                    </a:solidFill>
                  </a:tcPr>
                </a:tc>
                <a:tc>
                  <a:txBody>
                    <a:bodyPr/>
                    <a:lstStyle/>
                    <a:p>
                      <a:pPr marL="0" marR="0">
                        <a:spcBef>
                          <a:spcPts val="0"/>
                        </a:spcBef>
                        <a:spcAft>
                          <a:spcPts val="0"/>
                        </a:spcAft>
                      </a:pPr>
                      <a:r>
                        <a:rPr lang="en-US" sz="1200" b="1">
                          <a:latin typeface="Calibri"/>
                          <a:ea typeface="Calibri"/>
                          <a:cs typeface="Times New Roman"/>
                        </a:rPr>
                        <a:t>3.88</a:t>
                      </a:r>
                      <a:endParaRPr lang="en-US" sz="1200">
                        <a:latin typeface="Calibri"/>
                        <a:ea typeface="Calibri"/>
                        <a:cs typeface="Times New Roman"/>
                      </a:endParaRP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05"/>
                  </a:ext>
                </a:extLst>
              </a:tr>
              <a:tr h="190290">
                <a:tc rowSpan="3">
                  <a:txBody>
                    <a:bodyPr/>
                    <a:lstStyle/>
                    <a:p>
                      <a:pPr marL="0" marR="0">
                        <a:spcBef>
                          <a:spcPts val="0"/>
                        </a:spcBef>
                        <a:spcAft>
                          <a:spcPts val="0"/>
                        </a:spcAft>
                      </a:pPr>
                      <a:r>
                        <a:rPr lang="en-US" sz="1800" dirty="0">
                          <a:latin typeface="Calibri"/>
                          <a:ea typeface="Calibri"/>
                          <a:cs typeface="Times New Roman"/>
                        </a:rPr>
                        <a:t>Oct-19</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dirty="0">
                          <a:latin typeface="Arial" panose="020B0604020202020204" pitchFamily="34" charset="0"/>
                          <a:ea typeface="Calibri"/>
                          <a:cs typeface="Arial" panose="020B0604020202020204" pitchFamily="34" charset="0"/>
                        </a:rPr>
                        <a:t>MIL-TEK</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a:latin typeface="Calibri"/>
                          <a:ea typeface="Calibri"/>
                          <a:cs typeface="Times New Roman"/>
                        </a:rPr>
                        <a:t>4.85</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06"/>
                  </a:ext>
                </a:extLst>
              </a:tr>
              <a:tr h="190290">
                <a:tc vMerge="1">
                  <a:txBody>
                    <a:bodyPr/>
                    <a:lstStyle/>
                    <a:p>
                      <a:endParaRPr lang="en-US"/>
                    </a:p>
                  </a:txBody>
                  <a:tcPr/>
                </a:tc>
                <a:tc>
                  <a:txBody>
                    <a:bodyPr/>
                    <a:lstStyle/>
                    <a:p>
                      <a:pPr marL="0" marR="0">
                        <a:spcBef>
                          <a:spcPts val="0"/>
                        </a:spcBef>
                        <a:spcAft>
                          <a:spcPts val="0"/>
                        </a:spcAft>
                      </a:pPr>
                      <a:r>
                        <a:rPr lang="en-US" sz="1200" dirty="0">
                          <a:latin typeface="Arial" panose="020B0604020202020204" pitchFamily="34" charset="0"/>
                          <a:ea typeface="Calibri"/>
                          <a:cs typeface="Arial" panose="020B0604020202020204" pitchFamily="34" charset="0"/>
                        </a:rPr>
                        <a:t>PBM GRAPHICS. INC</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a:latin typeface="Calibri"/>
                          <a:ea typeface="Calibri"/>
                          <a:cs typeface="Times New Roman"/>
                        </a:rPr>
                        <a:t>4.80</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07"/>
                  </a:ext>
                </a:extLst>
              </a:tr>
              <a:tr h="190290">
                <a:tc vMerge="1">
                  <a:txBody>
                    <a:bodyPr/>
                    <a:lstStyle/>
                    <a:p>
                      <a:endParaRPr lang="en-US"/>
                    </a:p>
                  </a:txBody>
                  <a:tcPr/>
                </a:tc>
                <a:tc>
                  <a:txBody>
                    <a:bodyPr/>
                    <a:lstStyle/>
                    <a:p>
                      <a:pPr marL="0" marR="0">
                        <a:spcBef>
                          <a:spcPts val="0"/>
                        </a:spcBef>
                        <a:spcAft>
                          <a:spcPts val="0"/>
                        </a:spcAft>
                      </a:pPr>
                      <a:r>
                        <a:rPr lang="en-US" sz="1200" dirty="0">
                          <a:latin typeface="Arial" panose="020B0604020202020204" pitchFamily="34" charset="0"/>
                          <a:ea typeface="Calibri"/>
                          <a:cs typeface="Arial" panose="020B0604020202020204" pitchFamily="34" charset="0"/>
                        </a:rPr>
                        <a:t>AVERAGE  </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solidFill>
                      <a:srgbClr val="E6B9B8"/>
                    </a:solidFill>
                  </a:tcPr>
                </a:tc>
                <a:tc>
                  <a:txBody>
                    <a:bodyPr/>
                    <a:lstStyle/>
                    <a:p>
                      <a:pPr marL="0" marR="0">
                        <a:spcBef>
                          <a:spcPts val="0"/>
                        </a:spcBef>
                        <a:spcAft>
                          <a:spcPts val="0"/>
                        </a:spcAft>
                      </a:pPr>
                      <a:r>
                        <a:rPr lang="en-US" sz="1200" b="1">
                          <a:latin typeface="Calibri"/>
                          <a:ea typeface="Calibri"/>
                          <a:cs typeface="Times New Roman"/>
                        </a:rPr>
                        <a:t>4.83</a:t>
                      </a:r>
                      <a:endParaRPr lang="en-US" sz="1200">
                        <a:latin typeface="Calibri"/>
                        <a:ea typeface="Calibri"/>
                        <a:cs typeface="Times New Roman"/>
                      </a:endParaRP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08"/>
                  </a:ext>
                </a:extLst>
              </a:tr>
              <a:tr h="190290">
                <a:tc rowSpan="3">
                  <a:txBody>
                    <a:bodyPr/>
                    <a:lstStyle/>
                    <a:p>
                      <a:pPr marL="0" marR="0">
                        <a:spcBef>
                          <a:spcPts val="0"/>
                        </a:spcBef>
                        <a:spcAft>
                          <a:spcPts val="0"/>
                        </a:spcAft>
                      </a:pPr>
                      <a:r>
                        <a:rPr lang="en-US" sz="1800" dirty="0">
                          <a:latin typeface="Calibri"/>
                          <a:ea typeface="Calibri"/>
                          <a:cs typeface="Times New Roman"/>
                        </a:rPr>
                        <a:t>Nov-19</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dirty="0">
                          <a:latin typeface="Arial" panose="020B0604020202020204" pitchFamily="34" charset="0"/>
                          <a:ea typeface="Calibri"/>
                          <a:cs typeface="Arial" panose="020B0604020202020204" pitchFamily="34" charset="0"/>
                        </a:rPr>
                        <a:t>WARD SUSTAINING ENGINEERING</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a:latin typeface="Calibri"/>
                          <a:ea typeface="Calibri"/>
                          <a:cs typeface="Times New Roman"/>
                        </a:rPr>
                        <a:t>4.20</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09"/>
                  </a:ext>
                </a:extLst>
              </a:tr>
              <a:tr h="190290">
                <a:tc vMerge="1">
                  <a:txBody>
                    <a:bodyPr/>
                    <a:lstStyle/>
                    <a:p>
                      <a:endParaRPr lang="en-US"/>
                    </a:p>
                  </a:txBody>
                  <a:tcPr/>
                </a:tc>
                <a:tc>
                  <a:txBody>
                    <a:bodyPr/>
                    <a:lstStyle/>
                    <a:p>
                      <a:pPr marL="0" marR="0">
                        <a:spcBef>
                          <a:spcPts val="0"/>
                        </a:spcBef>
                        <a:spcAft>
                          <a:spcPts val="0"/>
                        </a:spcAft>
                      </a:pPr>
                      <a:r>
                        <a:rPr lang="en-US" sz="1200" dirty="0">
                          <a:latin typeface="Arial" panose="020B0604020202020204" pitchFamily="34" charset="0"/>
                          <a:ea typeface="Calibri"/>
                          <a:cs typeface="Arial" panose="020B0604020202020204" pitchFamily="34" charset="0"/>
                        </a:rPr>
                        <a:t>WARD AFTER MARKETING</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a:latin typeface="Calibri"/>
                          <a:ea typeface="Calibri"/>
                          <a:cs typeface="Times New Roman"/>
                        </a:rPr>
                        <a:t>4.90</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10"/>
                  </a:ext>
                </a:extLst>
              </a:tr>
              <a:tr h="190290">
                <a:tc vMerge="1">
                  <a:txBody>
                    <a:bodyPr/>
                    <a:lstStyle/>
                    <a:p>
                      <a:endParaRPr lang="en-US"/>
                    </a:p>
                  </a:txBody>
                  <a:tcPr/>
                </a:tc>
                <a:tc>
                  <a:txBody>
                    <a:bodyPr/>
                    <a:lstStyle/>
                    <a:p>
                      <a:pPr marL="0" marR="0">
                        <a:spcBef>
                          <a:spcPts val="0"/>
                        </a:spcBef>
                        <a:spcAft>
                          <a:spcPts val="0"/>
                        </a:spcAft>
                      </a:pPr>
                      <a:r>
                        <a:rPr lang="en-US" sz="1200" dirty="0">
                          <a:latin typeface="Arial" panose="020B0604020202020204" pitchFamily="34" charset="0"/>
                          <a:ea typeface="Calibri"/>
                          <a:cs typeface="Arial" panose="020B0604020202020204" pitchFamily="34" charset="0"/>
                        </a:rPr>
                        <a:t>AVERAGE  </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solidFill>
                      <a:srgbClr val="E6B9B8"/>
                    </a:solidFill>
                  </a:tcPr>
                </a:tc>
                <a:tc>
                  <a:txBody>
                    <a:bodyPr/>
                    <a:lstStyle/>
                    <a:p>
                      <a:pPr marL="0" marR="0">
                        <a:spcBef>
                          <a:spcPts val="0"/>
                        </a:spcBef>
                        <a:spcAft>
                          <a:spcPts val="0"/>
                        </a:spcAft>
                      </a:pPr>
                      <a:r>
                        <a:rPr lang="en-US" sz="1200" b="1">
                          <a:latin typeface="Calibri"/>
                          <a:ea typeface="Calibri"/>
                          <a:cs typeface="Times New Roman"/>
                        </a:rPr>
                        <a:t>4.55</a:t>
                      </a:r>
                      <a:endParaRPr lang="en-US" sz="1200">
                        <a:latin typeface="Calibri"/>
                        <a:ea typeface="Calibri"/>
                        <a:cs typeface="Times New Roman"/>
                      </a:endParaRP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11"/>
                  </a:ext>
                </a:extLst>
              </a:tr>
              <a:tr h="190290">
                <a:tc rowSpan="2">
                  <a:txBody>
                    <a:bodyPr/>
                    <a:lstStyle/>
                    <a:p>
                      <a:pPr marL="0" marR="0">
                        <a:spcBef>
                          <a:spcPts val="0"/>
                        </a:spcBef>
                        <a:spcAft>
                          <a:spcPts val="0"/>
                        </a:spcAft>
                      </a:pPr>
                      <a:r>
                        <a:rPr lang="en-US" sz="1800" dirty="0">
                          <a:latin typeface="Calibri"/>
                          <a:ea typeface="Calibri"/>
                          <a:cs typeface="Times New Roman"/>
                        </a:rPr>
                        <a:t>Dec-19</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dirty="0">
                          <a:latin typeface="Arial" panose="020B0604020202020204" pitchFamily="34" charset="0"/>
                          <a:ea typeface="Calibri"/>
                          <a:cs typeface="Arial" panose="020B0604020202020204" pitchFamily="34" charset="0"/>
                        </a:rPr>
                        <a:t>SEVERN TRENT</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a:latin typeface="Calibri"/>
                          <a:ea typeface="Calibri"/>
                          <a:cs typeface="Times New Roman"/>
                        </a:rPr>
                        <a:t>4.40</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12"/>
                  </a:ext>
                </a:extLst>
              </a:tr>
              <a:tr h="190290">
                <a:tc vMerge="1">
                  <a:txBody>
                    <a:bodyPr/>
                    <a:lstStyle/>
                    <a:p>
                      <a:endParaRPr lang="en-US"/>
                    </a:p>
                  </a:txBody>
                  <a:tcPr/>
                </a:tc>
                <a:tc>
                  <a:txBody>
                    <a:bodyPr/>
                    <a:lstStyle/>
                    <a:p>
                      <a:pPr marL="0" marR="0">
                        <a:spcBef>
                          <a:spcPts val="0"/>
                        </a:spcBef>
                        <a:spcAft>
                          <a:spcPts val="0"/>
                        </a:spcAft>
                      </a:pPr>
                      <a:r>
                        <a:rPr lang="en-US" sz="1200" dirty="0">
                          <a:latin typeface="Arial" panose="020B0604020202020204" pitchFamily="34" charset="0"/>
                          <a:ea typeface="Calibri"/>
                          <a:cs typeface="Arial" panose="020B0604020202020204" pitchFamily="34" charset="0"/>
                        </a:rPr>
                        <a:t>AVERAGE  </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solidFill>
                      <a:srgbClr val="E6B9B8"/>
                    </a:solidFill>
                  </a:tcPr>
                </a:tc>
                <a:tc>
                  <a:txBody>
                    <a:bodyPr/>
                    <a:lstStyle/>
                    <a:p>
                      <a:pPr marL="0" marR="0">
                        <a:spcBef>
                          <a:spcPts val="0"/>
                        </a:spcBef>
                        <a:spcAft>
                          <a:spcPts val="0"/>
                        </a:spcAft>
                      </a:pPr>
                      <a:r>
                        <a:rPr lang="en-US" sz="1200" b="1">
                          <a:latin typeface="Calibri"/>
                          <a:ea typeface="Calibri"/>
                          <a:cs typeface="Times New Roman"/>
                        </a:rPr>
                        <a:t>4.40</a:t>
                      </a:r>
                      <a:endParaRPr lang="en-US" sz="1200">
                        <a:latin typeface="Calibri"/>
                        <a:ea typeface="Calibri"/>
                        <a:cs typeface="Times New Roman"/>
                      </a:endParaRP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13"/>
                  </a:ext>
                </a:extLst>
              </a:tr>
              <a:tr h="190290">
                <a:tc rowSpan="6">
                  <a:txBody>
                    <a:bodyPr/>
                    <a:lstStyle/>
                    <a:p>
                      <a:pPr marL="0" marR="0">
                        <a:spcBef>
                          <a:spcPts val="0"/>
                        </a:spcBef>
                        <a:spcAft>
                          <a:spcPts val="0"/>
                        </a:spcAft>
                      </a:pPr>
                      <a:r>
                        <a:rPr lang="en-US" sz="1800" dirty="0">
                          <a:latin typeface="Calibri"/>
                          <a:ea typeface="Calibri"/>
                          <a:cs typeface="Times New Roman"/>
                        </a:rPr>
                        <a:t>Jan-20</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dirty="0">
                          <a:latin typeface="Arial" panose="020B0604020202020204" pitchFamily="34" charset="0"/>
                          <a:ea typeface="Calibri"/>
                          <a:cs typeface="Arial" panose="020B0604020202020204" pitchFamily="34" charset="0"/>
                        </a:rPr>
                        <a:t>DTMT</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a:latin typeface="Calibri"/>
                          <a:ea typeface="Calibri"/>
                          <a:cs typeface="Times New Roman"/>
                        </a:rPr>
                        <a:t>3.00</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14"/>
                  </a:ext>
                </a:extLst>
              </a:tr>
              <a:tr h="190290">
                <a:tc vMerge="1">
                  <a:txBody>
                    <a:bodyPr/>
                    <a:lstStyle/>
                    <a:p>
                      <a:endParaRPr lang="en-US"/>
                    </a:p>
                  </a:txBody>
                  <a:tcPr/>
                </a:tc>
                <a:tc>
                  <a:txBody>
                    <a:bodyPr/>
                    <a:lstStyle/>
                    <a:p>
                      <a:pPr marL="0" marR="0">
                        <a:spcBef>
                          <a:spcPts val="0"/>
                        </a:spcBef>
                        <a:spcAft>
                          <a:spcPts val="0"/>
                        </a:spcAft>
                      </a:pPr>
                      <a:r>
                        <a:rPr lang="en-US" sz="1200" dirty="0" err="1">
                          <a:latin typeface="Arial" panose="020B0604020202020204" pitchFamily="34" charset="0"/>
                          <a:ea typeface="Calibri"/>
                          <a:cs typeface="Arial" panose="020B0604020202020204" pitchFamily="34" charset="0"/>
                        </a:rPr>
                        <a:t>McNICHOLS</a:t>
                      </a:r>
                      <a:endParaRPr lang="en-US" sz="1200" dirty="0">
                        <a:latin typeface="Arial" panose="020B0604020202020204" pitchFamily="34" charset="0"/>
                        <a:ea typeface="Calibri"/>
                        <a:cs typeface="Arial" panose="020B0604020202020204" pitchFamily="34" charset="0"/>
                      </a:endParaRP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a:latin typeface="Calibri"/>
                          <a:ea typeface="Calibri"/>
                          <a:cs typeface="Times New Roman"/>
                        </a:rPr>
                        <a:t>5.00</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15"/>
                  </a:ext>
                </a:extLst>
              </a:tr>
              <a:tr h="190290">
                <a:tc vMerge="1">
                  <a:txBody>
                    <a:bodyPr/>
                    <a:lstStyle/>
                    <a:p>
                      <a:endParaRPr lang="en-US"/>
                    </a:p>
                  </a:txBody>
                  <a:tcPr/>
                </a:tc>
                <a:tc>
                  <a:txBody>
                    <a:bodyPr/>
                    <a:lstStyle/>
                    <a:p>
                      <a:pPr marL="0" marR="0">
                        <a:spcBef>
                          <a:spcPts val="0"/>
                        </a:spcBef>
                        <a:spcAft>
                          <a:spcPts val="0"/>
                        </a:spcAft>
                      </a:pPr>
                      <a:r>
                        <a:rPr lang="en-US" sz="1200">
                          <a:latin typeface="Arial" panose="020B0604020202020204" pitchFamily="34" charset="0"/>
                          <a:ea typeface="Calibri"/>
                          <a:cs typeface="Arial" panose="020B0604020202020204" pitchFamily="34" charset="0"/>
                        </a:rPr>
                        <a:t>RENOLD </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a:latin typeface="Calibri"/>
                          <a:ea typeface="Calibri"/>
                          <a:cs typeface="Times New Roman"/>
                        </a:rPr>
                        <a:t>4.40</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16"/>
                  </a:ext>
                </a:extLst>
              </a:tr>
              <a:tr h="190290">
                <a:tc vMerge="1">
                  <a:txBody>
                    <a:bodyPr/>
                    <a:lstStyle/>
                    <a:p>
                      <a:endParaRPr lang="en-US"/>
                    </a:p>
                  </a:txBody>
                  <a:tcPr/>
                </a:tc>
                <a:tc>
                  <a:txBody>
                    <a:bodyPr/>
                    <a:lstStyle/>
                    <a:p>
                      <a:pPr marL="0" marR="0">
                        <a:spcBef>
                          <a:spcPts val="0"/>
                        </a:spcBef>
                        <a:spcAft>
                          <a:spcPts val="0"/>
                        </a:spcAft>
                      </a:pPr>
                      <a:r>
                        <a:rPr lang="en-US" sz="1200">
                          <a:latin typeface="Arial" panose="020B0604020202020204" pitchFamily="34" charset="0"/>
                          <a:ea typeface="Calibri"/>
                          <a:cs typeface="Arial" panose="020B0604020202020204" pitchFamily="34" charset="0"/>
                        </a:rPr>
                        <a:t>GLEASON</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a:latin typeface="Calibri"/>
                          <a:ea typeface="Calibri"/>
                          <a:cs typeface="Times New Roman"/>
                        </a:rPr>
                        <a:t>3.75</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17"/>
                  </a:ext>
                </a:extLst>
              </a:tr>
              <a:tr h="190290">
                <a:tc vMerge="1">
                  <a:txBody>
                    <a:bodyPr/>
                    <a:lstStyle/>
                    <a:p>
                      <a:endParaRPr lang="en-US"/>
                    </a:p>
                  </a:txBody>
                  <a:tcPr/>
                </a:tc>
                <a:tc>
                  <a:txBody>
                    <a:bodyPr/>
                    <a:lstStyle/>
                    <a:p>
                      <a:pPr marL="0" marR="0">
                        <a:spcBef>
                          <a:spcPts val="0"/>
                        </a:spcBef>
                        <a:spcAft>
                          <a:spcPts val="0"/>
                        </a:spcAft>
                      </a:pPr>
                      <a:r>
                        <a:rPr lang="en-US" sz="1200">
                          <a:latin typeface="Arial" panose="020B0604020202020204" pitchFamily="34" charset="0"/>
                          <a:ea typeface="Calibri"/>
                          <a:cs typeface="Arial" panose="020B0604020202020204" pitchFamily="34" charset="0"/>
                        </a:rPr>
                        <a:t>FAGOR ARRASATE</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a:latin typeface="Calibri"/>
                          <a:ea typeface="Calibri"/>
                          <a:cs typeface="Times New Roman"/>
                        </a:rPr>
                        <a:t>3.40</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18"/>
                  </a:ext>
                </a:extLst>
              </a:tr>
              <a:tr h="190290">
                <a:tc vMerge="1">
                  <a:txBody>
                    <a:bodyPr/>
                    <a:lstStyle/>
                    <a:p>
                      <a:endParaRPr lang="en-US"/>
                    </a:p>
                  </a:txBody>
                  <a:tcPr/>
                </a:tc>
                <a:tc>
                  <a:txBody>
                    <a:bodyPr/>
                    <a:lstStyle/>
                    <a:p>
                      <a:pPr marL="0" marR="0">
                        <a:spcBef>
                          <a:spcPts val="0"/>
                        </a:spcBef>
                        <a:spcAft>
                          <a:spcPts val="0"/>
                        </a:spcAft>
                      </a:pPr>
                      <a:r>
                        <a:rPr lang="en-US" sz="1200">
                          <a:latin typeface="Arial" panose="020B0604020202020204" pitchFamily="34" charset="0"/>
                          <a:ea typeface="Calibri"/>
                          <a:cs typeface="Arial" panose="020B0604020202020204" pitchFamily="34" charset="0"/>
                        </a:rPr>
                        <a:t>AVERAGE  </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solidFill>
                      <a:srgbClr val="E6B9B8"/>
                    </a:solidFill>
                  </a:tcPr>
                </a:tc>
                <a:tc>
                  <a:txBody>
                    <a:bodyPr/>
                    <a:lstStyle/>
                    <a:p>
                      <a:pPr marL="0" marR="0">
                        <a:spcBef>
                          <a:spcPts val="0"/>
                        </a:spcBef>
                        <a:spcAft>
                          <a:spcPts val="0"/>
                        </a:spcAft>
                      </a:pPr>
                      <a:r>
                        <a:rPr lang="en-US" sz="1200" b="1">
                          <a:latin typeface="Calibri"/>
                          <a:ea typeface="Calibri"/>
                          <a:cs typeface="Times New Roman"/>
                        </a:rPr>
                        <a:t>3.91</a:t>
                      </a:r>
                      <a:endParaRPr lang="en-US" sz="1200">
                        <a:latin typeface="Calibri"/>
                        <a:ea typeface="Calibri"/>
                        <a:cs typeface="Times New Roman"/>
                      </a:endParaRP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19"/>
                  </a:ext>
                </a:extLst>
              </a:tr>
              <a:tr h="190290">
                <a:tc rowSpan="5">
                  <a:txBody>
                    <a:bodyPr/>
                    <a:lstStyle/>
                    <a:p>
                      <a:pPr marL="0" marR="0">
                        <a:spcBef>
                          <a:spcPts val="0"/>
                        </a:spcBef>
                        <a:spcAft>
                          <a:spcPts val="0"/>
                        </a:spcAft>
                      </a:pPr>
                      <a:r>
                        <a:rPr lang="en-US" sz="1800" dirty="0">
                          <a:latin typeface="Calibri"/>
                          <a:ea typeface="Calibri"/>
                          <a:cs typeface="Times New Roman"/>
                        </a:rPr>
                        <a:t>Feb-20</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a:latin typeface="Arial" panose="020B0604020202020204" pitchFamily="34" charset="0"/>
                          <a:ea typeface="Calibri"/>
                          <a:cs typeface="Arial" panose="020B0604020202020204" pitchFamily="34" charset="0"/>
                        </a:rPr>
                        <a:t>HSA - UK</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a:latin typeface="Calibri"/>
                          <a:ea typeface="Calibri"/>
                          <a:cs typeface="Times New Roman"/>
                        </a:rPr>
                        <a:t>4.50</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20"/>
                  </a:ext>
                </a:extLst>
              </a:tr>
              <a:tr h="190290">
                <a:tc vMerge="1">
                  <a:txBody>
                    <a:bodyPr/>
                    <a:lstStyle/>
                    <a:p>
                      <a:endParaRPr lang="en-US"/>
                    </a:p>
                  </a:txBody>
                  <a:tcPr/>
                </a:tc>
                <a:tc>
                  <a:txBody>
                    <a:bodyPr/>
                    <a:lstStyle/>
                    <a:p>
                      <a:pPr marL="0" marR="0">
                        <a:spcBef>
                          <a:spcPts val="0"/>
                        </a:spcBef>
                        <a:spcAft>
                          <a:spcPts val="0"/>
                        </a:spcAft>
                      </a:pPr>
                      <a:r>
                        <a:rPr lang="en-US" sz="1200">
                          <a:latin typeface="Arial" panose="020B0604020202020204" pitchFamily="34" charset="0"/>
                          <a:ea typeface="Calibri"/>
                          <a:cs typeface="Arial" panose="020B0604020202020204" pitchFamily="34" charset="0"/>
                        </a:rPr>
                        <a:t>DTMT ( CONTROLS)</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a:latin typeface="Calibri"/>
                          <a:ea typeface="Calibri"/>
                          <a:cs typeface="Times New Roman"/>
                        </a:rPr>
                        <a:t>4.25</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21"/>
                  </a:ext>
                </a:extLst>
              </a:tr>
              <a:tr h="190290">
                <a:tc vMerge="1">
                  <a:txBody>
                    <a:bodyPr/>
                    <a:lstStyle/>
                    <a:p>
                      <a:endParaRPr lang="en-US"/>
                    </a:p>
                  </a:txBody>
                  <a:tcPr/>
                </a:tc>
                <a:tc>
                  <a:txBody>
                    <a:bodyPr/>
                    <a:lstStyle/>
                    <a:p>
                      <a:pPr marL="0" marR="0">
                        <a:spcBef>
                          <a:spcPts val="0"/>
                        </a:spcBef>
                        <a:spcAft>
                          <a:spcPts val="0"/>
                        </a:spcAft>
                      </a:pPr>
                      <a:r>
                        <a:rPr lang="en-US" sz="1200">
                          <a:latin typeface="Arial" panose="020B0604020202020204" pitchFamily="34" charset="0"/>
                          <a:ea typeface="Calibri"/>
                          <a:cs typeface="Arial" panose="020B0604020202020204" pitchFamily="34" charset="0"/>
                        </a:rPr>
                        <a:t>NOVATECH INC</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a:latin typeface="Calibri"/>
                          <a:ea typeface="Calibri"/>
                          <a:cs typeface="Times New Roman"/>
                        </a:rPr>
                        <a:t>4.00</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22"/>
                  </a:ext>
                </a:extLst>
              </a:tr>
              <a:tr h="190290">
                <a:tc vMerge="1">
                  <a:txBody>
                    <a:bodyPr/>
                    <a:lstStyle/>
                    <a:p>
                      <a:endParaRPr lang="en-US"/>
                    </a:p>
                  </a:txBody>
                  <a:tcPr/>
                </a:tc>
                <a:tc>
                  <a:txBody>
                    <a:bodyPr/>
                    <a:lstStyle/>
                    <a:p>
                      <a:pPr marL="0" marR="0">
                        <a:spcBef>
                          <a:spcPts val="0"/>
                        </a:spcBef>
                        <a:spcAft>
                          <a:spcPts val="0"/>
                        </a:spcAft>
                      </a:pPr>
                      <a:r>
                        <a:rPr lang="en-US" sz="1200">
                          <a:latin typeface="Arial" panose="020B0604020202020204" pitchFamily="34" charset="0"/>
                          <a:ea typeface="Calibri"/>
                          <a:cs typeface="Arial" panose="020B0604020202020204" pitchFamily="34" charset="0"/>
                        </a:rPr>
                        <a:t>MCR SYSTEMS</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tc>
                  <a:txBody>
                    <a:bodyPr/>
                    <a:lstStyle/>
                    <a:p>
                      <a:pPr marL="0" marR="0">
                        <a:spcBef>
                          <a:spcPts val="0"/>
                        </a:spcBef>
                        <a:spcAft>
                          <a:spcPts val="0"/>
                        </a:spcAft>
                      </a:pPr>
                      <a:r>
                        <a:rPr lang="en-US" sz="1200">
                          <a:latin typeface="Calibri"/>
                          <a:ea typeface="Calibri"/>
                          <a:cs typeface="Times New Roman"/>
                        </a:rPr>
                        <a:t>3.70</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23"/>
                  </a:ext>
                </a:extLst>
              </a:tr>
              <a:tr h="190290">
                <a:tc vMerge="1">
                  <a:txBody>
                    <a:bodyPr/>
                    <a:lstStyle/>
                    <a:p>
                      <a:endParaRPr lang="en-US"/>
                    </a:p>
                  </a:txBody>
                  <a:tcPr/>
                </a:tc>
                <a:tc>
                  <a:txBody>
                    <a:bodyPr/>
                    <a:lstStyle/>
                    <a:p>
                      <a:pPr marL="0" marR="0">
                        <a:spcBef>
                          <a:spcPts val="0"/>
                        </a:spcBef>
                        <a:spcAft>
                          <a:spcPts val="0"/>
                        </a:spcAft>
                      </a:pPr>
                      <a:r>
                        <a:rPr lang="en-US" sz="1200" dirty="0">
                          <a:latin typeface="Arial" panose="020B0604020202020204" pitchFamily="34" charset="0"/>
                          <a:ea typeface="Calibri"/>
                          <a:cs typeface="Arial" panose="020B0604020202020204" pitchFamily="34" charset="0"/>
                        </a:rPr>
                        <a:t>AVERAGE  </a:t>
                      </a: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solidFill>
                      <a:srgbClr val="E6B9B8"/>
                    </a:solidFill>
                  </a:tcPr>
                </a:tc>
                <a:tc>
                  <a:txBody>
                    <a:bodyPr/>
                    <a:lstStyle/>
                    <a:p>
                      <a:pPr marL="0" marR="0">
                        <a:spcBef>
                          <a:spcPts val="0"/>
                        </a:spcBef>
                        <a:spcAft>
                          <a:spcPts val="0"/>
                        </a:spcAft>
                      </a:pPr>
                      <a:r>
                        <a:rPr lang="en-US" sz="1200" b="1" dirty="0">
                          <a:latin typeface="Calibri"/>
                          <a:ea typeface="Calibri"/>
                          <a:cs typeface="Times New Roman"/>
                        </a:rPr>
                        <a:t>4.11</a:t>
                      </a:r>
                      <a:endParaRPr lang="en-US" sz="1200" dirty="0">
                        <a:latin typeface="Calibri"/>
                        <a:ea typeface="Calibri"/>
                        <a:cs typeface="Times New Roman"/>
                      </a:endParaRPr>
                    </a:p>
                  </a:txBody>
                  <a:tcPr marL="7398" marR="7398" marT="7399" marB="0" anchor="ctr">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tcPr>
                </a:tc>
                <a:extLst>
                  <a:ext uri="{0D108BD9-81ED-4DB2-BD59-A6C34878D82A}">
                    <a16:rowId xmlns:a16="http://schemas.microsoft.com/office/drawing/2014/main" val="10024"/>
                  </a:ext>
                </a:extLst>
              </a:tr>
            </a:tbl>
          </a:graphicData>
        </a:graphic>
      </p:graphicFrame>
      <p:sp>
        <p:nvSpPr>
          <p:cNvPr id="60507" name="Rectangle 1">
            <a:extLst>
              <a:ext uri="{FF2B5EF4-FFF2-40B4-BE49-F238E27FC236}">
                <a16:creationId xmlns:a16="http://schemas.microsoft.com/office/drawing/2014/main" id="{2E990214-F0E1-1145-BBC4-16C4DA7900C7}"/>
              </a:ext>
            </a:extLst>
          </p:cNvPr>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50000"/>
              </a:spcBef>
              <a:buClr>
                <a:srgbClr val="990000"/>
              </a:buClr>
              <a:buSzPct val="80000"/>
              <a:buFont typeface="Monotype Sorts" pitchFamily="2" charset="2"/>
              <a:buChar char="z"/>
              <a:defRPr sz="2800">
                <a:solidFill>
                  <a:schemeClr val="tx1"/>
                </a:solidFill>
                <a:latin typeface="Arial" panose="020B0604020202020204" pitchFamily="34" charset="0"/>
                <a:cs typeface="Arial" panose="020B0604020202020204" pitchFamily="34" charset="0"/>
              </a:defRPr>
            </a:lvl1pPr>
            <a:lvl2pPr marL="742950" indent="-285750">
              <a:spcBef>
                <a:spcPct val="50000"/>
              </a:spcBef>
              <a:buClr>
                <a:srgbClr val="990000"/>
              </a:buClr>
              <a:buSzPct val="80000"/>
              <a:buFont typeface="Monotype Sorts" pitchFamily="2" charset="2"/>
              <a:buChar char="l"/>
              <a:defRPr sz="2400">
                <a:solidFill>
                  <a:schemeClr val="tx1"/>
                </a:solidFill>
                <a:latin typeface="Arial" panose="020B0604020202020204" pitchFamily="34" charset="0"/>
                <a:cs typeface="Arial" panose="020B0604020202020204" pitchFamily="34" charset="0"/>
              </a:defRPr>
            </a:lvl2pPr>
            <a:lvl3pPr marL="1143000" indent="-228600">
              <a:spcBef>
                <a:spcPct val="50000"/>
              </a:spcBef>
              <a:buClr>
                <a:srgbClr val="990000"/>
              </a:buClr>
              <a:buSzPct val="80000"/>
              <a:buFont typeface="Monotype Sorts" pitchFamily="2" charset="2"/>
              <a:buChar char="n"/>
              <a:defRPr sz="2200">
                <a:solidFill>
                  <a:schemeClr val="tx1"/>
                </a:solidFill>
                <a:latin typeface="Arial" panose="020B0604020202020204" pitchFamily="34" charset="0"/>
                <a:cs typeface="Arial" panose="020B0604020202020204" pitchFamily="34" charset="0"/>
              </a:defRPr>
            </a:lvl3pPr>
            <a:lvl4pPr marL="1600200" indent="-228600">
              <a:spcBef>
                <a:spcPct val="50000"/>
              </a:spcBef>
              <a:buClr>
                <a:srgbClr val="990000"/>
              </a:buClr>
              <a:buSzPct val="80000"/>
              <a:buFont typeface="Monotype Sorts" pitchFamily="2" charset="2"/>
              <a:buChar char="u"/>
              <a:defRPr sz="2000">
                <a:solidFill>
                  <a:schemeClr val="tx1"/>
                </a:solidFill>
                <a:latin typeface="Arial" panose="020B0604020202020204" pitchFamily="34" charset="0"/>
                <a:cs typeface="Arial" panose="020B0604020202020204" pitchFamily="34" charset="0"/>
              </a:defRPr>
            </a:lvl4pPr>
            <a:lvl5pPr marL="2057400" indent="-228600">
              <a:spcBef>
                <a:spcPct val="50000"/>
              </a:spcBef>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9pPr>
          </a:lstStyle>
          <a:p>
            <a:pPr>
              <a:spcBef>
                <a:spcPct val="0"/>
              </a:spcBef>
              <a:buClrTx/>
              <a:buSzTx/>
              <a:buFontTx/>
              <a:buNone/>
            </a:pPr>
            <a:endParaRPr lang="en-US" altLang="en-US" sz="2400">
              <a:latin typeface="Times New Roman" panose="02020603050405020304" pitchFamily="18" charset="0"/>
            </a:endParaRPr>
          </a:p>
        </p:txBody>
      </p:sp>
    </p:spTree>
    <p:extLst>
      <p:ext uri="{BB962C8B-B14F-4D97-AF65-F5344CB8AC3E}">
        <p14:creationId xmlns:p14="http://schemas.microsoft.com/office/powerpoint/2010/main" val="22145714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67C3DD28-48A7-7E45-BBEB-9D5D959D7CF1}"/>
              </a:ext>
            </a:extLst>
          </p:cNvPr>
          <p:cNvSpPr>
            <a:spLocks noGrp="1" noChangeArrowheads="1"/>
          </p:cNvSpPr>
          <p:nvPr>
            <p:ph type="title"/>
          </p:nvPr>
        </p:nvSpPr>
        <p:spPr/>
        <p:txBody>
          <a:bodyPr/>
          <a:lstStyle/>
          <a:p>
            <a:pPr eaLnBrk="1" hangingPunct="1"/>
            <a:r>
              <a:rPr lang="en-US" altLang="en-US"/>
              <a:t>Customer Retention Program-Targets</a:t>
            </a:r>
          </a:p>
        </p:txBody>
      </p:sp>
      <p:graphicFrame>
        <p:nvGraphicFramePr>
          <p:cNvPr id="4" name="Table 3">
            <a:extLst>
              <a:ext uri="{FF2B5EF4-FFF2-40B4-BE49-F238E27FC236}">
                <a16:creationId xmlns:a16="http://schemas.microsoft.com/office/drawing/2014/main" id="{4085CD7F-3A5D-1B4C-A6DC-33DCA5D46FAA}"/>
              </a:ext>
            </a:extLst>
          </p:cNvPr>
          <p:cNvGraphicFramePr>
            <a:graphicFrameLocks noGrp="1"/>
          </p:cNvGraphicFramePr>
          <p:nvPr/>
        </p:nvGraphicFramePr>
        <p:xfrm>
          <a:off x="533400" y="1447800"/>
          <a:ext cx="7696201" cy="4175123"/>
        </p:xfrm>
        <a:graphic>
          <a:graphicData uri="http://schemas.openxmlformats.org/drawingml/2006/table">
            <a:tbl>
              <a:tblPr/>
              <a:tblGrid>
                <a:gridCol w="2776477">
                  <a:extLst>
                    <a:ext uri="{9D8B030D-6E8A-4147-A177-3AD203B41FA5}">
                      <a16:colId xmlns:a16="http://schemas.microsoft.com/office/drawing/2014/main" val="20000"/>
                    </a:ext>
                  </a:extLst>
                </a:gridCol>
                <a:gridCol w="1818513">
                  <a:extLst>
                    <a:ext uri="{9D8B030D-6E8A-4147-A177-3AD203B41FA5}">
                      <a16:colId xmlns:a16="http://schemas.microsoft.com/office/drawing/2014/main" val="20001"/>
                    </a:ext>
                  </a:extLst>
                </a:gridCol>
                <a:gridCol w="1325164">
                  <a:extLst>
                    <a:ext uri="{9D8B030D-6E8A-4147-A177-3AD203B41FA5}">
                      <a16:colId xmlns:a16="http://schemas.microsoft.com/office/drawing/2014/main" val="20002"/>
                    </a:ext>
                  </a:extLst>
                </a:gridCol>
                <a:gridCol w="1776047">
                  <a:extLst>
                    <a:ext uri="{9D8B030D-6E8A-4147-A177-3AD203B41FA5}">
                      <a16:colId xmlns:a16="http://schemas.microsoft.com/office/drawing/2014/main" val="20003"/>
                    </a:ext>
                  </a:extLst>
                </a:gridCol>
              </a:tblGrid>
              <a:tr h="1016150">
                <a:tc>
                  <a:txBody>
                    <a:bodyPr/>
                    <a:lstStyle/>
                    <a:p>
                      <a:pPr algn="ctr" fontAlgn="ctr"/>
                      <a:r>
                        <a:rPr lang="en-US" sz="1400" b="1" i="0" u="none" strike="noStrike" dirty="0">
                          <a:solidFill>
                            <a:srgbClr val="000000"/>
                          </a:solidFill>
                          <a:latin typeface="Arial"/>
                        </a:rPr>
                        <a:t>Customer Name</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Arial"/>
                        </a:rPr>
                        <a:t>Base Line Plan</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marL="0" algn="ctr" defTabSz="914400" rtl="0" eaLnBrk="1" fontAlgn="ctr" latinLnBrk="0" hangingPunct="1"/>
                      <a:r>
                        <a:rPr lang="en-US" sz="1400" b="1" i="0" u="none" strike="noStrike" kern="1200" dirty="0">
                          <a:solidFill>
                            <a:srgbClr val="000000"/>
                          </a:solidFill>
                          <a:latin typeface="Arial"/>
                          <a:ea typeface="+mn-ea"/>
                          <a:cs typeface="+mn-cs"/>
                        </a:rPr>
                        <a:t>Target Revenue (USD)</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tc>
                  <a:txBody>
                    <a:bodyPr/>
                    <a:lstStyle/>
                    <a:p>
                      <a:pPr marL="0" algn="ctr" defTabSz="914400" rtl="0" eaLnBrk="1" fontAlgn="ctr" latinLnBrk="0" hangingPunct="1"/>
                      <a:r>
                        <a:rPr lang="en-US" sz="1400" b="1" i="0" u="none" strike="noStrike" kern="1200" dirty="0">
                          <a:solidFill>
                            <a:srgbClr val="000000"/>
                          </a:solidFill>
                          <a:latin typeface="Arial"/>
                          <a:ea typeface="+mn-ea"/>
                          <a:cs typeface="+mn-cs"/>
                        </a:rPr>
                        <a:t>Extra Revenue to be generated before Sep, 2012 (USD)</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extLst>
                  <a:ext uri="{0D108BD9-81ED-4DB2-BD59-A6C34878D82A}">
                    <a16:rowId xmlns:a16="http://schemas.microsoft.com/office/drawing/2014/main" val="10000"/>
                  </a:ext>
                </a:extLst>
              </a:tr>
              <a:tr h="254039">
                <a:tc>
                  <a:txBody>
                    <a:bodyPr/>
                    <a:lstStyle/>
                    <a:p>
                      <a:pPr algn="l" fontAlgn="b"/>
                      <a:r>
                        <a:rPr lang="en-US" sz="1400" b="0" i="0" u="none" strike="noStrike" dirty="0">
                          <a:solidFill>
                            <a:srgbClr val="000000"/>
                          </a:solidFill>
                          <a:latin typeface="Arial"/>
                        </a:rPr>
                        <a:t>Customer ABC</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ctr"/>
                      <a:r>
                        <a:rPr lang="en-US" sz="1400" b="0" i="0" u="none" strike="noStrike" dirty="0">
                          <a:solidFill>
                            <a:srgbClr val="000000"/>
                          </a:solidFill>
                          <a:latin typeface="Arial"/>
                        </a:rPr>
                        <a:t>$301,140 </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Arial" pitchFamily="34" charset="0"/>
                          <a:cs typeface="Arial" pitchFamily="34" charset="0"/>
                        </a:rPr>
                        <a:t>$351,140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tc>
                  <a:txBody>
                    <a:bodyPr/>
                    <a:lstStyle/>
                    <a:p>
                      <a:pPr algn="ctr" fontAlgn="ctr"/>
                      <a:r>
                        <a:rPr lang="en-US" sz="1400" b="0" i="0" u="none" strike="noStrike">
                          <a:solidFill>
                            <a:srgbClr val="000000"/>
                          </a:solidFill>
                          <a:latin typeface="Arial"/>
                        </a:rPr>
                        <a:t>$50,000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extLst>
                  <a:ext uri="{0D108BD9-81ED-4DB2-BD59-A6C34878D82A}">
                    <a16:rowId xmlns:a16="http://schemas.microsoft.com/office/drawing/2014/main" val="10001"/>
                  </a:ext>
                </a:extLst>
              </a:tr>
              <a:tr h="254039">
                <a:tc>
                  <a:txBody>
                    <a:bodyPr/>
                    <a:lstStyle/>
                    <a:p>
                      <a:pPr algn="l" fontAlgn="b"/>
                      <a:r>
                        <a:rPr lang="en-US" sz="1400" b="0" i="0" u="none" strike="noStrike" dirty="0">
                          <a:solidFill>
                            <a:srgbClr val="000000"/>
                          </a:solidFill>
                          <a:latin typeface="Arial"/>
                        </a:rPr>
                        <a:t>Customer DEF</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400" b="0" i="0" u="none" strike="noStrike" dirty="0">
                          <a:solidFill>
                            <a:srgbClr val="000000"/>
                          </a:solidFill>
                          <a:latin typeface="Arial"/>
                        </a:rPr>
                        <a:t>$156,000 </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Arial" pitchFamily="34" charset="0"/>
                          <a:cs typeface="Arial" pitchFamily="34" charset="0"/>
                        </a:rPr>
                        <a:t>$200,000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tc>
                  <a:txBody>
                    <a:bodyPr/>
                    <a:lstStyle/>
                    <a:p>
                      <a:pPr algn="ctr" fontAlgn="ctr"/>
                      <a:r>
                        <a:rPr lang="en-US" sz="1400" b="0" i="0" u="none" strike="noStrike">
                          <a:solidFill>
                            <a:srgbClr val="000000"/>
                          </a:solidFill>
                          <a:latin typeface="Arial"/>
                        </a:rPr>
                        <a:t>$44,000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extLst>
                  <a:ext uri="{0D108BD9-81ED-4DB2-BD59-A6C34878D82A}">
                    <a16:rowId xmlns:a16="http://schemas.microsoft.com/office/drawing/2014/main" val="10002"/>
                  </a:ext>
                </a:extLst>
              </a:tr>
              <a:tr h="254039">
                <a:tc>
                  <a:txBody>
                    <a:bodyPr/>
                    <a:lstStyle/>
                    <a:p>
                      <a:pPr algn="l" fontAlgn="b"/>
                      <a:r>
                        <a:rPr lang="en-US" sz="1400" b="0" i="0" u="none" strike="noStrike" dirty="0">
                          <a:solidFill>
                            <a:srgbClr val="000000"/>
                          </a:solidFill>
                          <a:latin typeface="Arial"/>
                        </a:rPr>
                        <a:t>Customer GHI</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400" b="0" i="0" u="none" strike="noStrike" dirty="0">
                          <a:solidFill>
                            <a:srgbClr val="000000"/>
                          </a:solidFill>
                          <a:latin typeface="Arial"/>
                        </a:rPr>
                        <a:t>$0 </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Arial" pitchFamily="34" charset="0"/>
                          <a:cs typeface="Arial" pitchFamily="34" charset="0"/>
                        </a:rPr>
                        <a:t>$150,000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tc>
                  <a:txBody>
                    <a:bodyPr/>
                    <a:lstStyle/>
                    <a:p>
                      <a:pPr algn="ctr" fontAlgn="ctr"/>
                      <a:r>
                        <a:rPr lang="en-US" sz="1400" b="0" i="0" u="none" strike="noStrike" dirty="0">
                          <a:solidFill>
                            <a:srgbClr val="000000"/>
                          </a:solidFill>
                          <a:latin typeface="Arial"/>
                        </a:rPr>
                        <a:t>$150,000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extLst>
                  <a:ext uri="{0D108BD9-81ED-4DB2-BD59-A6C34878D82A}">
                    <a16:rowId xmlns:a16="http://schemas.microsoft.com/office/drawing/2014/main" val="10003"/>
                  </a:ext>
                </a:extLst>
              </a:tr>
              <a:tr h="254039">
                <a:tc>
                  <a:txBody>
                    <a:bodyPr/>
                    <a:lstStyle/>
                    <a:p>
                      <a:pPr algn="l" fontAlgn="b"/>
                      <a:r>
                        <a:rPr lang="en-US" sz="1400" b="0" i="0" u="none" strike="noStrike" dirty="0">
                          <a:solidFill>
                            <a:srgbClr val="000000"/>
                          </a:solidFill>
                          <a:latin typeface="Arial"/>
                        </a:rPr>
                        <a:t>Customer JKL</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ctr"/>
                      <a:r>
                        <a:rPr lang="en-US" sz="1400" b="0" i="0" u="none" strike="noStrike" dirty="0">
                          <a:solidFill>
                            <a:srgbClr val="000000"/>
                          </a:solidFill>
                          <a:latin typeface="Arial"/>
                        </a:rPr>
                        <a:t>$150,000 </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Arial" pitchFamily="34" charset="0"/>
                          <a:cs typeface="Arial" pitchFamily="34" charset="0"/>
                        </a:rPr>
                        <a:t>$305,000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tc>
                  <a:txBody>
                    <a:bodyPr/>
                    <a:lstStyle/>
                    <a:p>
                      <a:pPr algn="ctr" fontAlgn="ctr"/>
                      <a:r>
                        <a:rPr lang="en-US" sz="1400" b="0" i="0" u="none" strike="noStrike" dirty="0">
                          <a:solidFill>
                            <a:srgbClr val="000000"/>
                          </a:solidFill>
                          <a:latin typeface="Arial"/>
                        </a:rPr>
                        <a:t>$155,000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extLst>
                  <a:ext uri="{0D108BD9-81ED-4DB2-BD59-A6C34878D82A}">
                    <a16:rowId xmlns:a16="http://schemas.microsoft.com/office/drawing/2014/main" val="10004"/>
                  </a:ext>
                </a:extLst>
              </a:tr>
              <a:tr h="254039">
                <a:tc>
                  <a:txBody>
                    <a:bodyPr/>
                    <a:lstStyle/>
                    <a:p>
                      <a:pPr algn="l" fontAlgn="ctr"/>
                      <a:r>
                        <a:rPr lang="en-US" sz="1400" b="0" i="0" u="none" strike="noStrike" dirty="0">
                          <a:solidFill>
                            <a:srgbClr val="000000"/>
                          </a:solidFill>
                          <a:latin typeface="Arial"/>
                        </a:rPr>
                        <a:t>Customer MNO</a:t>
                      </a:r>
                    </a:p>
                  </a:txBody>
                  <a:tcPr marL="8643" marR="8643" marT="8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400" b="0" i="0" u="none" strike="noStrike" dirty="0">
                          <a:solidFill>
                            <a:srgbClr val="000000"/>
                          </a:solidFill>
                          <a:latin typeface="Arial"/>
                        </a:rPr>
                        <a:t>$80,000 </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Arial" pitchFamily="34" charset="0"/>
                          <a:cs typeface="Arial" pitchFamily="34" charset="0"/>
                        </a:rPr>
                        <a:t>$100,000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tc>
                  <a:txBody>
                    <a:bodyPr/>
                    <a:lstStyle/>
                    <a:p>
                      <a:pPr algn="ctr" fontAlgn="ctr"/>
                      <a:r>
                        <a:rPr lang="en-US" sz="1400" b="0" i="0" u="none" strike="noStrike" dirty="0">
                          <a:solidFill>
                            <a:srgbClr val="000000"/>
                          </a:solidFill>
                          <a:latin typeface="Arial"/>
                        </a:rPr>
                        <a:t>$20,000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extLst>
                  <a:ext uri="{0D108BD9-81ED-4DB2-BD59-A6C34878D82A}">
                    <a16:rowId xmlns:a16="http://schemas.microsoft.com/office/drawing/2014/main" val="10005"/>
                  </a:ext>
                </a:extLst>
              </a:tr>
              <a:tr h="254039">
                <a:tc>
                  <a:txBody>
                    <a:bodyPr/>
                    <a:lstStyle/>
                    <a:p>
                      <a:pPr algn="l" fontAlgn="ctr"/>
                      <a:r>
                        <a:rPr lang="en-US" sz="1400" b="0" i="0" u="none" strike="noStrike" dirty="0">
                          <a:solidFill>
                            <a:srgbClr val="000000"/>
                          </a:solidFill>
                          <a:latin typeface="Arial"/>
                        </a:rPr>
                        <a:t>Customer PQR</a:t>
                      </a:r>
                    </a:p>
                  </a:txBody>
                  <a:tcPr marL="8643" marR="8643" marT="8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400" b="0" i="0" u="none" strike="noStrike" dirty="0">
                          <a:solidFill>
                            <a:srgbClr val="000000"/>
                          </a:solidFill>
                          <a:latin typeface="Arial"/>
                        </a:rPr>
                        <a:t>$90,000 </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Arial" pitchFamily="34" charset="0"/>
                          <a:cs typeface="Arial" pitchFamily="34" charset="0"/>
                        </a:rPr>
                        <a:t>$200,000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tc>
                  <a:txBody>
                    <a:bodyPr/>
                    <a:lstStyle/>
                    <a:p>
                      <a:pPr algn="ctr" fontAlgn="ctr"/>
                      <a:r>
                        <a:rPr lang="en-US" sz="1400" b="0" i="0" u="none" strike="noStrike" dirty="0">
                          <a:solidFill>
                            <a:srgbClr val="000000"/>
                          </a:solidFill>
                          <a:latin typeface="Arial"/>
                        </a:rPr>
                        <a:t>$110,000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extLst>
                  <a:ext uri="{0D108BD9-81ED-4DB2-BD59-A6C34878D82A}">
                    <a16:rowId xmlns:a16="http://schemas.microsoft.com/office/drawing/2014/main" val="10006"/>
                  </a:ext>
                </a:extLst>
              </a:tr>
              <a:tr h="254039">
                <a:tc>
                  <a:txBody>
                    <a:bodyPr/>
                    <a:lstStyle/>
                    <a:p>
                      <a:pPr algn="l" fontAlgn="ctr"/>
                      <a:r>
                        <a:rPr lang="en-US" sz="1400" b="0" i="0" u="none" strike="noStrike" dirty="0">
                          <a:solidFill>
                            <a:srgbClr val="000000"/>
                          </a:solidFill>
                          <a:latin typeface="Arial"/>
                        </a:rPr>
                        <a:t>Customer STU</a:t>
                      </a:r>
                    </a:p>
                  </a:txBody>
                  <a:tcPr marL="8643" marR="8643" marT="8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400" b="0" i="0" u="none" strike="noStrike" dirty="0">
                          <a:solidFill>
                            <a:srgbClr val="000000"/>
                          </a:solidFill>
                          <a:latin typeface="Arial"/>
                        </a:rPr>
                        <a:t>$57,000 </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Arial" pitchFamily="34" charset="0"/>
                          <a:cs typeface="Arial" pitchFamily="34" charset="0"/>
                        </a:rPr>
                        <a:t>$200,000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tc>
                  <a:txBody>
                    <a:bodyPr/>
                    <a:lstStyle/>
                    <a:p>
                      <a:pPr algn="ctr" fontAlgn="ctr"/>
                      <a:r>
                        <a:rPr lang="en-US" sz="1400" b="0" i="0" u="none" strike="noStrike" dirty="0">
                          <a:solidFill>
                            <a:srgbClr val="000000"/>
                          </a:solidFill>
                          <a:latin typeface="Arial"/>
                        </a:rPr>
                        <a:t>$143,000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extLst>
                  <a:ext uri="{0D108BD9-81ED-4DB2-BD59-A6C34878D82A}">
                    <a16:rowId xmlns:a16="http://schemas.microsoft.com/office/drawing/2014/main" val="10007"/>
                  </a:ext>
                </a:extLst>
              </a:tr>
              <a:tr h="254039">
                <a:tc>
                  <a:txBody>
                    <a:bodyPr/>
                    <a:lstStyle/>
                    <a:p>
                      <a:pPr algn="l" fontAlgn="b"/>
                      <a:r>
                        <a:rPr lang="en-US" sz="1400" b="0" i="0" u="none" strike="noStrike" dirty="0">
                          <a:solidFill>
                            <a:srgbClr val="000000"/>
                          </a:solidFill>
                          <a:latin typeface="Arial"/>
                        </a:rPr>
                        <a:t>Customer VXY</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400" b="0" i="0" u="none" strike="noStrike" dirty="0">
                          <a:solidFill>
                            <a:srgbClr val="000000"/>
                          </a:solidFill>
                          <a:latin typeface="Arial"/>
                        </a:rPr>
                        <a:t>$120,000 </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Arial" pitchFamily="34" charset="0"/>
                          <a:cs typeface="Arial" pitchFamily="34" charset="0"/>
                        </a:rPr>
                        <a:t>$200,000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tc>
                  <a:txBody>
                    <a:bodyPr/>
                    <a:lstStyle/>
                    <a:p>
                      <a:pPr algn="ctr" fontAlgn="ctr"/>
                      <a:r>
                        <a:rPr lang="en-US" sz="1400" b="0" i="0" u="none" strike="noStrike" dirty="0">
                          <a:solidFill>
                            <a:srgbClr val="000000"/>
                          </a:solidFill>
                          <a:latin typeface="Arial"/>
                        </a:rPr>
                        <a:t>$80,000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extLst>
                  <a:ext uri="{0D108BD9-81ED-4DB2-BD59-A6C34878D82A}">
                    <a16:rowId xmlns:a16="http://schemas.microsoft.com/office/drawing/2014/main" val="10008"/>
                  </a:ext>
                </a:extLst>
              </a:tr>
              <a:tr h="436311">
                <a:tc>
                  <a:txBody>
                    <a:bodyPr/>
                    <a:lstStyle/>
                    <a:p>
                      <a:pPr algn="l" fontAlgn="b"/>
                      <a:r>
                        <a:rPr lang="en-US" sz="1400" b="0" i="0" u="none" strike="noStrike" dirty="0">
                          <a:solidFill>
                            <a:srgbClr val="000000"/>
                          </a:solidFill>
                          <a:latin typeface="Arial"/>
                        </a:rPr>
                        <a:t>Customer ABC</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400" b="0" i="0" u="none" strike="noStrike" dirty="0">
                          <a:solidFill>
                            <a:srgbClr val="000000"/>
                          </a:solidFill>
                          <a:latin typeface="Arial"/>
                        </a:rPr>
                        <a:t>$96,000 </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Arial" pitchFamily="34" charset="0"/>
                          <a:cs typeface="Arial" pitchFamily="34" charset="0"/>
                        </a:rPr>
                        <a:t>$200,000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tc>
                  <a:txBody>
                    <a:bodyPr/>
                    <a:lstStyle/>
                    <a:p>
                      <a:pPr algn="ctr" fontAlgn="ctr"/>
                      <a:r>
                        <a:rPr lang="en-US" sz="1400" b="0" i="0" u="none" strike="noStrike" dirty="0">
                          <a:solidFill>
                            <a:srgbClr val="000000"/>
                          </a:solidFill>
                          <a:latin typeface="Arial"/>
                        </a:rPr>
                        <a:t>$104,000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extLst>
                  <a:ext uri="{0D108BD9-81ED-4DB2-BD59-A6C34878D82A}">
                    <a16:rowId xmlns:a16="http://schemas.microsoft.com/office/drawing/2014/main" val="10009"/>
                  </a:ext>
                </a:extLst>
              </a:tr>
              <a:tr h="436311">
                <a:tc>
                  <a:txBody>
                    <a:bodyPr/>
                    <a:lstStyle/>
                    <a:p>
                      <a:pPr algn="l" fontAlgn="b"/>
                      <a:r>
                        <a:rPr lang="en-US" sz="1400" b="0" i="0" u="none" strike="noStrike" dirty="0">
                          <a:solidFill>
                            <a:srgbClr val="000000"/>
                          </a:solidFill>
                          <a:latin typeface="Arial"/>
                        </a:rPr>
                        <a:t>Customer DEF</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ctr"/>
                      <a:r>
                        <a:rPr lang="en-US" sz="1400" b="0" i="0" u="none" strike="noStrike" dirty="0">
                          <a:solidFill>
                            <a:srgbClr val="000000"/>
                          </a:solidFill>
                          <a:latin typeface="Arial"/>
                        </a:rPr>
                        <a:t>$924,000 </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ctr" fontAlgn="ctr"/>
                      <a:r>
                        <a:rPr lang="en-US" sz="1400" b="0" i="0" u="none" strike="noStrike" dirty="0">
                          <a:solidFill>
                            <a:srgbClr val="000000"/>
                          </a:solidFill>
                          <a:latin typeface="Arial" pitchFamily="34" charset="0"/>
                          <a:cs typeface="Arial" pitchFamily="34" charset="0"/>
                        </a:rPr>
                        <a:t>$924,000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tc>
                  <a:txBody>
                    <a:bodyPr/>
                    <a:lstStyle/>
                    <a:p>
                      <a:pPr algn="ctr" fontAlgn="ctr"/>
                      <a:r>
                        <a:rPr lang="en-US" sz="1400" b="0" i="0" u="none" strike="noStrike" dirty="0">
                          <a:solidFill>
                            <a:srgbClr val="000000"/>
                          </a:solidFill>
                          <a:latin typeface="Arial"/>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B8B7"/>
                    </a:solidFill>
                  </a:tcPr>
                </a:tc>
                <a:extLst>
                  <a:ext uri="{0D108BD9-81ED-4DB2-BD59-A6C34878D82A}">
                    <a16:rowId xmlns:a16="http://schemas.microsoft.com/office/drawing/2014/main" val="10010"/>
                  </a:ext>
                </a:extLst>
              </a:tr>
              <a:tr h="254039">
                <a:tc>
                  <a:txBody>
                    <a:bodyPr/>
                    <a:lstStyle/>
                    <a:p>
                      <a:pPr algn="l" fontAlgn="b"/>
                      <a:r>
                        <a:rPr lang="en-US" sz="1400" b="0" i="0" u="none" strike="noStrike" dirty="0">
                          <a:solidFill>
                            <a:srgbClr val="000000"/>
                          </a:solidFill>
                          <a:latin typeface="Arial"/>
                        </a:rPr>
                        <a:t>Customer Total</a:t>
                      </a:r>
                    </a:p>
                  </a:txBody>
                  <a:tcPr marL="8643" marR="8643" marT="86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400" b="1" i="0" u="none" strike="noStrike" dirty="0">
                          <a:solidFill>
                            <a:srgbClr val="000000"/>
                          </a:solidFill>
                          <a:latin typeface="Calibri"/>
                        </a:rPr>
                        <a:t>$1,974,140 </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400" b="1" i="0" u="none" strike="noStrike" dirty="0">
                          <a:solidFill>
                            <a:srgbClr val="000000"/>
                          </a:solidFill>
                          <a:latin typeface="Calibri" pitchFamily="34" charset="0"/>
                          <a:cs typeface="Arial" pitchFamily="34" charset="0"/>
                        </a:rPr>
                        <a:t>$2,830,140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400" b="1" i="0" u="none" strike="noStrike" dirty="0">
                          <a:solidFill>
                            <a:srgbClr val="000000"/>
                          </a:solidFill>
                          <a:latin typeface="Calibri" pitchFamily="34" charset="0"/>
                        </a:rPr>
                        <a:t>$856,000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9808711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a:extLst>
              <a:ext uri="{FF2B5EF4-FFF2-40B4-BE49-F238E27FC236}">
                <a16:creationId xmlns:a16="http://schemas.microsoft.com/office/drawing/2014/main" id="{681D9BD0-6475-D740-B14E-0C6ED139A604}"/>
              </a:ext>
            </a:extLst>
          </p:cNvPr>
          <p:cNvSpPr>
            <a:spLocks noGrp="1" noChangeArrowheads="1"/>
          </p:cNvSpPr>
          <p:nvPr>
            <p:ph type="title"/>
          </p:nvPr>
        </p:nvSpPr>
        <p:spPr/>
        <p:txBody>
          <a:bodyPr/>
          <a:lstStyle/>
          <a:p>
            <a:r>
              <a:rPr lang="en-US" altLang="en-US"/>
              <a:t>Customer Retention Program-Status</a:t>
            </a:r>
          </a:p>
        </p:txBody>
      </p:sp>
      <p:graphicFrame>
        <p:nvGraphicFramePr>
          <p:cNvPr id="5" name="Table 4">
            <a:extLst>
              <a:ext uri="{FF2B5EF4-FFF2-40B4-BE49-F238E27FC236}">
                <a16:creationId xmlns:a16="http://schemas.microsoft.com/office/drawing/2014/main" id="{ACCB7708-0A83-1F41-AF78-1FF57BA9830B}"/>
              </a:ext>
            </a:extLst>
          </p:cNvPr>
          <p:cNvGraphicFramePr>
            <a:graphicFrameLocks noGrp="1"/>
          </p:cNvGraphicFramePr>
          <p:nvPr>
            <p:extLst>
              <p:ext uri="{D42A27DB-BD31-4B8C-83A1-F6EECF244321}">
                <p14:modId xmlns:p14="http://schemas.microsoft.com/office/powerpoint/2010/main" val="1959971211"/>
              </p:ext>
            </p:extLst>
          </p:nvPr>
        </p:nvGraphicFramePr>
        <p:xfrm>
          <a:off x="238898" y="1377778"/>
          <a:ext cx="8534399" cy="4792660"/>
        </p:xfrm>
        <a:graphic>
          <a:graphicData uri="http://schemas.openxmlformats.org/drawingml/2006/table">
            <a:tbl>
              <a:tblPr/>
              <a:tblGrid>
                <a:gridCol w="2415724">
                  <a:extLst>
                    <a:ext uri="{9D8B030D-6E8A-4147-A177-3AD203B41FA5}">
                      <a16:colId xmlns:a16="http://schemas.microsoft.com/office/drawing/2014/main" val="20000"/>
                    </a:ext>
                  </a:extLst>
                </a:gridCol>
                <a:gridCol w="923573">
                  <a:extLst>
                    <a:ext uri="{9D8B030D-6E8A-4147-A177-3AD203B41FA5}">
                      <a16:colId xmlns:a16="http://schemas.microsoft.com/office/drawing/2014/main" val="20001"/>
                    </a:ext>
                  </a:extLst>
                </a:gridCol>
                <a:gridCol w="1015931">
                  <a:extLst>
                    <a:ext uri="{9D8B030D-6E8A-4147-A177-3AD203B41FA5}">
                      <a16:colId xmlns:a16="http://schemas.microsoft.com/office/drawing/2014/main" val="20002"/>
                    </a:ext>
                  </a:extLst>
                </a:gridCol>
                <a:gridCol w="785037">
                  <a:extLst>
                    <a:ext uri="{9D8B030D-6E8A-4147-A177-3AD203B41FA5}">
                      <a16:colId xmlns:a16="http://schemas.microsoft.com/office/drawing/2014/main" val="20003"/>
                    </a:ext>
                  </a:extLst>
                </a:gridCol>
                <a:gridCol w="1015931">
                  <a:extLst>
                    <a:ext uri="{9D8B030D-6E8A-4147-A177-3AD203B41FA5}">
                      <a16:colId xmlns:a16="http://schemas.microsoft.com/office/drawing/2014/main" val="20004"/>
                    </a:ext>
                  </a:extLst>
                </a:gridCol>
                <a:gridCol w="900486">
                  <a:extLst>
                    <a:ext uri="{9D8B030D-6E8A-4147-A177-3AD203B41FA5}">
                      <a16:colId xmlns:a16="http://schemas.microsoft.com/office/drawing/2014/main" val="20005"/>
                    </a:ext>
                  </a:extLst>
                </a:gridCol>
                <a:gridCol w="715770">
                  <a:extLst>
                    <a:ext uri="{9D8B030D-6E8A-4147-A177-3AD203B41FA5}">
                      <a16:colId xmlns:a16="http://schemas.microsoft.com/office/drawing/2014/main" val="20006"/>
                    </a:ext>
                  </a:extLst>
                </a:gridCol>
                <a:gridCol w="761947">
                  <a:extLst>
                    <a:ext uri="{9D8B030D-6E8A-4147-A177-3AD203B41FA5}">
                      <a16:colId xmlns:a16="http://schemas.microsoft.com/office/drawing/2014/main" val="20007"/>
                    </a:ext>
                  </a:extLst>
                </a:gridCol>
              </a:tblGrid>
              <a:tr h="373093">
                <a:tc>
                  <a:txBody>
                    <a:bodyPr/>
                    <a:lstStyle/>
                    <a:p>
                      <a:pPr algn="l" fontAlgn="b"/>
                      <a:endParaRPr lang="en-US" sz="1200" b="1" i="0" u="none" strike="noStrike" dirty="0">
                        <a:solidFill>
                          <a:srgbClr val="000000"/>
                        </a:solidFill>
                        <a:latin typeface="Arial"/>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Arial"/>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Arial"/>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Arial"/>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Arial"/>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Arial"/>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Arial"/>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Arial"/>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53978">
                <a:tc rowSpan="2">
                  <a:txBody>
                    <a:bodyPr/>
                    <a:lstStyle/>
                    <a:p>
                      <a:pPr lvl="0" algn="ctr" fontAlgn="ctr"/>
                      <a:r>
                        <a:rPr lang="en-US" sz="1100" b="1" i="0" u="none" strike="noStrike" dirty="0">
                          <a:solidFill>
                            <a:srgbClr val="000000"/>
                          </a:solidFill>
                          <a:latin typeface="Arial"/>
                        </a:rPr>
                        <a:t>Customer 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ctr" fontAlgn="ctr"/>
                      <a:r>
                        <a:rPr lang="en-US" sz="1200" b="1" i="0" u="none" strike="noStrike">
                          <a:solidFill>
                            <a:srgbClr val="000000"/>
                          </a:solidFill>
                          <a:latin typeface="Arial"/>
                        </a:rPr>
                        <a:t>Baseline Revenue(USD)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rowSpan="2">
                  <a:txBody>
                    <a:bodyPr/>
                    <a:lstStyle/>
                    <a:p>
                      <a:pPr lvl="0" algn="ctr" fontAlgn="ctr"/>
                      <a:r>
                        <a:rPr lang="en-US" sz="1100" b="1" i="0" u="none" strike="noStrike">
                          <a:solidFill>
                            <a:srgbClr val="000000"/>
                          </a:solidFill>
                          <a:latin typeface="Arial"/>
                        </a:rPr>
                        <a:t>Diff (USD)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ctr" fontAlgn="ctr"/>
                      <a:r>
                        <a:rPr lang="en-US" sz="1200" b="1" i="0" u="none" strike="noStrike">
                          <a:solidFill>
                            <a:srgbClr val="000000"/>
                          </a:solidFill>
                          <a:latin typeface="Arial"/>
                        </a:rPr>
                        <a:t>Additional Revenue (USD)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rowSpan="2">
                  <a:txBody>
                    <a:bodyPr/>
                    <a:lstStyle/>
                    <a:p>
                      <a:pPr lvl="0" algn="ctr" fontAlgn="ctr"/>
                      <a:r>
                        <a:rPr lang="en-US" sz="1100" b="1" i="0" u="none" strike="noStrike">
                          <a:solidFill>
                            <a:srgbClr val="000000"/>
                          </a:solidFill>
                          <a:latin typeface="Arial"/>
                        </a:rPr>
                        <a:t>Diff </a:t>
                      </a:r>
                      <a:br>
                        <a:rPr lang="en-US" sz="1100" b="1" i="0" u="none" strike="noStrike">
                          <a:solidFill>
                            <a:srgbClr val="000000"/>
                          </a:solidFill>
                          <a:latin typeface="Arial"/>
                        </a:rPr>
                      </a:br>
                      <a:r>
                        <a:rPr lang="en-US" sz="1100" b="1" i="0" u="none" strike="noStrike">
                          <a:solidFill>
                            <a:srgbClr val="000000"/>
                          </a:solidFill>
                          <a:latin typeface="Arial"/>
                        </a:rPr>
                        <a:t>(USD)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lvl="0" algn="ctr" fontAlgn="ctr"/>
                      <a:r>
                        <a:rPr lang="en-US" sz="1100" b="1" i="0" u="none" strike="noStrike">
                          <a:solidFill>
                            <a:srgbClr val="000000"/>
                          </a:solidFill>
                          <a:latin typeface="Arial"/>
                        </a:rPr>
                        <a:t>Total Diff (USD)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0001"/>
                  </a:ext>
                </a:extLst>
              </a:tr>
              <a:tr h="373093">
                <a:tc vMerge="1">
                  <a:txBody>
                    <a:bodyPr/>
                    <a:lstStyle/>
                    <a:p>
                      <a:endParaRPr lang="en-US"/>
                    </a:p>
                  </a:txBody>
                  <a:tcPr/>
                </a:tc>
                <a:tc>
                  <a:txBody>
                    <a:bodyPr/>
                    <a:lstStyle/>
                    <a:p>
                      <a:pPr lvl="0" algn="ctr" fontAlgn="ctr"/>
                      <a:r>
                        <a:rPr lang="en-US" sz="1100" b="1" i="0" u="none" strike="noStrike" dirty="0">
                          <a:solidFill>
                            <a:srgbClr val="000000"/>
                          </a:solidFill>
                          <a:latin typeface="Arial"/>
                        </a:rPr>
                        <a:t>Planned (A)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lvl="0" algn="ctr" fontAlgn="ctr"/>
                      <a:r>
                        <a:rPr lang="en-US" sz="1100" b="1" i="0" u="none" strike="noStrike" dirty="0">
                          <a:solidFill>
                            <a:srgbClr val="000000"/>
                          </a:solidFill>
                          <a:latin typeface="Arial"/>
                        </a:rPr>
                        <a:t>Actuals (B)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vMerge="1">
                  <a:txBody>
                    <a:bodyPr/>
                    <a:lstStyle/>
                    <a:p>
                      <a:endParaRPr lang="en-US"/>
                    </a:p>
                  </a:txBody>
                  <a:tcPr/>
                </a:tc>
                <a:tc>
                  <a:txBody>
                    <a:bodyPr/>
                    <a:lstStyle/>
                    <a:p>
                      <a:pPr lvl="0" algn="ctr" fontAlgn="ctr"/>
                      <a:r>
                        <a:rPr lang="en-US" sz="1100" b="1" i="0" u="none" strike="noStrike">
                          <a:solidFill>
                            <a:srgbClr val="000000"/>
                          </a:solidFill>
                          <a:latin typeface="Arial"/>
                        </a:rPr>
                        <a:t>Planned</a:t>
                      </a:r>
                      <a:br>
                        <a:rPr lang="en-US" sz="1100" b="1" i="0" u="none" strike="noStrike">
                          <a:solidFill>
                            <a:srgbClr val="000000"/>
                          </a:solidFill>
                          <a:latin typeface="Arial"/>
                        </a:rPr>
                      </a:br>
                      <a:r>
                        <a:rPr lang="en-US" sz="1100" b="1" i="0" u="none" strike="noStrike">
                          <a:solidFill>
                            <a:srgbClr val="000000"/>
                          </a:solidFill>
                          <a:latin typeface="Arial"/>
                        </a:rPr>
                        <a:t> (C)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lvl="0" algn="ctr" fontAlgn="ctr"/>
                      <a:r>
                        <a:rPr lang="en-US" sz="1100" b="1" i="0" u="none" strike="noStrike" dirty="0">
                          <a:solidFill>
                            <a:srgbClr val="000000"/>
                          </a:solidFill>
                          <a:latin typeface="Arial"/>
                        </a:rPr>
                        <a:t>Actuals </a:t>
                      </a:r>
                      <a:br>
                        <a:rPr lang="en-US" sz="1100" b="1" i="0" u="none" strike="noStrike" dirty="0">
                          <a:solidFill>
                            <a:srgbClr val="000000"/>
                          </a:solidFill>
                          <a:latin typeface="Arial"/>
                        </a:rPr>
                      </a:br>
                      <a:r>
                        <a:rPr lang="en-US" sz="1100" b="1" i="0" u="none" strike="noStrike" dirty="0">
                          <a:solidFill>
                            <a:srgbClr val="000000"/>
                          </a:solidFill>
                          <a:latin typeface="Arial"/>
                        </a:rPr>
                        <a:t>( 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2"/>
                  </a:ext>
                </a:extLst>
              </a:tr>
              <a:tr h="276973">
                <a:tc>
                  <a:txBody>
                    <a:bodyPr/>
                    <a:lstStyle/>
                    <a:p>
                      <a:pPr algn="l" fontAlgn="b"/>
                      <a:r>
                        <a:rPr lang="en-US" sz="1100" b="0" i="0" u="none" strike="noStrike" dirty="0">
                          <a:solidFill>
                            <a:srgbClr val="000000"/>
                          </a:solidFill>
                          <a:latin typeface="Arial"/>
                        </a:rPr>
                        <a:t>Customer ABC</a:t>
                      </a:r>
                    </a:p>
                  </a:txBody>
                  <a:tcPr marL="8643" marR="8643" marT="86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lvl="0" algn="ctr" fontAlgn="t"/>
                      <a:r>
                        <a:rPr lang="en-US" sz="1100" b="0" i="0" u="none" strike="noStrike">
                          <a:solidFill>
                            <a:srgbClr val="000000"/>
                          </a:solidFill>
                          <a:latin typeface="Arial"/>
                        </a:rPr>
                        <a:t>$125,475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$133,744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$8,269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$11,111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($11,111)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($2,842)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53978">
                <a:tc>
                  <a:txBody>
                    <a:bodyPr/>
                    <a:lstStyle/>
                    <a:p>
                      <a:pPr algn="l" fontAlgn="b"/>
                      <a:r>
                        <a:rPr lang="en-US" sz="1100" b="0" i="0" u="none" strike="noStrike" dirty="0">
                          <a:solidFill>
                            <a:srgbClr val="000000"/>
                          </a:solidFill>
                          <a:latin typeface="Arial"/>
                        </a:rPr>
                        <a:t>Customer DEF</a:t>
                      </a:r>
                    </a:p>
                  </a:txBody>
                  <a:tcPr marL="8643" marR="8643" marT="86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lvl="0" algn="ctr" fontAlgn="t"/>
                      <a:r>
                        <a:rPr lang="en-US" sz="1100" b="0" i="0" u="none" strike="noStrike" dirty="0">
                          <a:solidFill>
                            <a:srgbClr val="000000"/>
                          </a:solidFill>
                          <a:latin typeface="Arial"/>
                        </a:rPr>
                        <a:t>$54,000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$65,284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$11,284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$18,333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($18,333)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($7,049)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53978">
                <a:tc>
                  <a:txBody>
                    <a:bodyPr/>
                    <a:lstStyle/>
                    <a:p>
                      <a:pPr algn="l" fontAlgn="b"/>
                      <a:r>
                        <a:rPr lang="en-US" sz="1100" b="0" i="0" u="none" strike="noStrike" dirty="0">
                          <a:solidFill>
                            <a:srgbClr val="000000"/>
                          </a:solidFill>
                          <a:latin typeface="Arial"/>
                        </a:rPr>
                        <a:t>Customer GHI</a:t>
                      </a:r>
                    </a:p>
                  </a:txBody>
                  <a:tcPr marL="8643" marR="8643" marT="86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lvl="0" algn="ctr" fontAlgn="t"/>
                      <a:r>
                        <a:rPr lang="en-US" sz="1100" b="0" i="0" u="none" strike="noStrike" dirty="0">
                          <a:solidFill>
                            <a:srgbClr val="000000"/>
                          </a:solidFill>
                          <a:latin typeface="Arial"/>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$62,500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$9,619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($52,881)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($52,881)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19725">
                <a:tc>
                  <a:txBody>
                    <a:bodyPr/>
                    <a:lstStyle/>
                    <a:p>
                      <a:pPr algn="l" fontAlgn="b"/>
                      <a:r>
                        <a:rPr lang="en-US" sz="1100" b="0" i="0" u="none" strike="noStrike" dirty="0">
                          <a:solidFill>
                            <a:srgbClr val="000000"/>
                          </a:solidFill>
                          <a:latin typeface="Arial"/>
                        </a:rPr>
                        <a:t>Customer JKL</a:t>
                      </a:r>
                    </a:p>
                  </a:txBody>
                  <a:tcPr marL="8643" marR="8643" marT="86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lvl="0" algn="ctr" fontAlgn="t"/>
                      <a:r>
                        <a:rPr lang="en-US" sz="1100" b="0" i="0" u="none" strike="noStrike">
                          <a:solidFill>
                            <a:srgbClr val="000000"/>
                          </a:solidFill>
                          <a:latin typeface="Arial"/>
                        </a:rPr>
                        <a:t>$56,667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$227,618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$170,951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$64,583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$69,878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$5,295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$176,246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10299">
                <a:tc>
                  <a:txBody>
                    <a:bodyPr/>
                    <a:lstStyle/>
                    <a:p>
                      <a:pPr algn="l" fontAlgn="ctr"/>
                      <a:r>
                        <a:rPr lang="en-US" sz="1100" b="0" i="0" u="none" strike="noStrike" dirty="0">
                          <a:solidFill>
                            <a:srgbClr val="000000"/>
                          </a:solidFill>
                          <a:latin typeface="Arial"/>
                        </a:rPr>
                        <a:t>Customer MNO</a:t>
                      </a:r>
                    </a:p>
                  </a:txBody>
                  <a:tcPr marL="8643" marR="8643" marT="86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lvl="0" algn="ctr" fontAlgn="t"/>
                      <a:r>
                        <a:rPr lang="en-US" sz="1100" b="0" i="0" u="none" strike="noStrike">
                          <a:solidFill>
                            <a:srgbClr val="000000"/>
                          </a:solidFill>
                          <a:latin typeface="Arial"/>
                        </a:rPr>
                        <a:t>$33,333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$21,615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($11,718)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$8,333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($8,333)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($20,052)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53978">
                <a:tc>
                  <a:txBody>
                    <a:bodyPr/>
                    <a:lstStyle/>
                    <a:p>
                      <a:pPr algn="l" fontAlgn="ctr"/>
                      <a:r>
                        <a:rPr lang="en-US" sz="1100" b="0" i="0" u="none" strike="noStrike" dirty="0">
                          <a:solidFill>
                            <a:srgbClr val="000000"/>
                          </a:solidFill>
                          <a:latin typeface="Arial"/>
                        </a:rPr>
                        <a:t>Customer PQR</a:t>
                      </a:r>
                    </a:p>
                  </a:txBody>
                  <a:tcPr marL="8643" marR="8643" marT="86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lvl="0" algn="ctr" fontAlgn="t"/>
                      <a:r>
                        <a:rPr lang="en-US" sz="1100" b="0" i="0" u="none" strike="noStrike">
                          <a:solidFill>
                            <a:srgbClr val="000000"/>
                          </a:solidFill>
                          <a:latin typeface="Arial"/>
                        </a:rPr>
                        <a:t>$23,333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$47,264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$23,931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$45,833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($45,833)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($21,903)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53978">
                <a:tc>
                  <a:txBody>
                    <a:bodyPr/>
                    <a:lstStyle/>
                    <a:p>
                      <a:pPr algn="l" fontAlgn="ctr"/>
                      <a:r>
                        <a:rPr lang="en-US" sz="1100" b="0" i="0" u="none" strike="noStrike" dirty="0">
                          <a:solidFill>
                            <a:srgbClr val="000000"/>
                          </a:solidFill>
                          <a:latin typeface="Arial"/>
                        </a:rPr>
                        <a:t>Customer STU</a:t>
                      </a:r>
                    </a:p>
                  </a:txBody>
                  <a:tcPr marL="8643" marR="8643" marT="86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lvl="0" algn="ctr" fontAlgn="t"/>
                      <a:r>
                        <a:rPr lang="en-US" sz="1100" b="0" i="0" u="none" strike="noStrike">
                          <a:solidFill>
                            <a:srgbClr val="000000"/>
                          </a:solidFill>
                          <a:latin typeface="Arial"/>
                        </a:rPr>
                        <a:t>$17,000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$49,500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$32,500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$59,583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($59,583)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($27,083)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00515">
                <a:tc>
                  <a:txBody>
                    <a:bodyPr/>
                    <a:lstStyle/>
                    <a:p>
                      <a:pPr algn="l" fontAlgn="b"/>
                      <a:r>
                        <a:rPr lang="en-US" sz="1100" b="0" i="0" u="none" strike="noStrike" dirty="0">
                          <a:solidFill>
                            <a:srgbClr val="000000"/>
                          </a:solidFill>
                          <a:latin typeface="Arial"/>
                        </a:rPr>
                        <a:t>Customer VXY</a:t>
                      </a:r>
                    </a:p>
                  </a:txBody>
                  <a:tcPr marL="8643" marR="8643" marT="86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lvl="0" algn="ctr" fontAlgn="t"/>
                      <a:r>
                        <a:rPr lang="en-US" sz="1100" b="0" i="0" u="none" strike="noStrike">
                          <a:solidFill>
                            <a:srgbClr val="000000"/>
                          </a:solidFill>
                          <a:latin typeface="Arial"/>
                        </a:rPr>
                        <a:t>$50,000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$52,000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$2,000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$33,333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$119,819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$86,486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$88,486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53978">
                <a:tc>
                  <a:txBody>
                    <a:bodyPr/>
                    <a:lstStyle/>
                    <a:p>
                      <a:pPr algn="l" fontAlgn="b"/>
                      <a:r>
                        <a:rPr lang="en-US" sz="1100" b="0" i="0" u="none" strike="noStrike" dirty="0">
                          <a:solidFill>
                            <a:srgbClr val="000000"/>
                          </a:solidFill>
                          <a:latin typeface="Arial"/>
                        </a:rPr>
                        <a:t>Customer ABC</a:t>
                      </a:r>
                    </a:p>
                  </a:txBody>
                  <a:tcPr marL="8643" marR="8643" marT="86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lvl="0" algn="ctr" fontAlgn="t"/>
                      <a:r>
                        <a:rPr lang="en-US" sz="1100" b="0" i="0" u="none" strike="noStrike">
                          <a:solidFill>
                            <a:srgbClr val="000000"/>
                          </a:solidFill>
                          <a:latin typeface="Arial"/>
                        </a:rPr>
                        <a:t>$40,000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$38,400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($1,600)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$43,333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($43,333)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($44,933)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342001">
                <a:tc>
                  <a:txBody>
                    <a:bodyPr/>
                    <a:lstStyle/>
                    <a:p>
                      <a:pPr algn="l" fontAlgn="b"/>
                      <a:r>
                        <a:rPr lang="en-US" sz="1100" b="0" i="0" u="none" strike="noStrike" dirty="0">
                          <a:solidFill>
                            <a:srgbClr val="000000"/>
                          </a:solidFill>
                          <a:latin typeface="Arial"/>
                        </a:rPr>
                        <a:t>Customer DEF</a:t>
                      </a:r>
                    </a:p>
                  </a:txBody>
                  <a:tcPr marL="8643" marR="8643" marT="86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lvl="0" algn="ctr" fontAlgn="t"/>
                      <a:r>
                        <a:rPr lang="en-US" sz="1100" b="0" i="0" u="none" strike="noStrike">
                          <a:solidFill>
                            <a:srgbClr val="000000"/>
                          </a:solidFill>
                          <a:latin typeface="Arial"/>
                        </a:rPr>
                        <a:t>$375,000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$365,335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($9,665)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a:solidFill>
                            <a:srgbClr val="000000"/>
                          </a:solidFill>
                          <a:latin typeface="Arial"/>
                        </a:rPr>
                        <a:t>$2,000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$2,000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fontAlgn="t"/>
                      <a:r>
                        <a:rPr lang="en-US" sz="1100" b="0" i="0" u="none" strike="noStrike" dirty="0">
                          <a:solidFill>
                            <a:srgbClr val="000000"/>
                          </a:solidFill>
                          <a:latin typeface="Arial"/>
                        </a:rPr>
                        <a:t>($7,665)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373093">
                <a:tc>
                  <a:txBody>
                    <a:bodyPr/>
                    <a:lstStyle/>
                    <a:p>
                      <a:pPr lvl="0" algn="ctr" fontAlgn="b"/>
                      <a:r>
                        <a:rPr lang="en-US" sz="1100" b="0" i="0" u="none" strike="noStrike">
                          <a:solidFill>
                            <a:srgbClr val="000000"/>
                          </a:solidFill>
                          <a:latin typeface="Arial"/>
                        </a:rPr>
                        <a:t>Total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lvl="0" algn="ctr" fontAlgn="b"/>
                      <a:r>
                        <a:rPr lang="en-US" sz="1100" b="0" i="0" u="none" strike="noStrike">
                          <a:solidFill>
                            <a:srgbClr val="000000"/>
                          </a:solidFill>
                          <a:latin typeface="Arial"/>
                        </a:rPr>
                        <a:t>$774,808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lvl="0" algn="ctr" fontAlgn="b"/>
                      <a:r>
                        <a:rPr lang="en-US" sz="1100" b="0" i="0" u="none" strike="noStrike">
                          <a:solidFill>
                            <a:srgbClr val="000000"/>
                          </a:solidFill>
                          <a:latin typeface="Arial"/>
                        </a:rPr>
                        <a:t>$1,000,760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lvl="0" algn="ctr" fontAlgn="b"/>
                      <a:r>
                        <a:rPr lang="en-US" sz="1100" b="0" i="0" u="none" strike="noStrike">
                          <a:solidFill>
                            <a:srgbClr val="000000"/>
                          </a:solidFill>
                          <a:latin typeface="Arial"/>
                        </a:rPr>
                        <a:t>$225,952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lvl="0" algn="ctr" fontAlgn="b"/>
                      <a:r>
                        <a:rPr lang="en-US" sz="1100" b="0" i="0" u="none" strike="noStrike" dirty="0">
                          <a:solidFill>
                            <a:srgbClr val="000000"/>
                          </a:solidFill>
                          <a:latin typeface="Arial"/>
                        </a:rPr>
                        <a:t>$346,944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lvl="0" algn="ctr" fontAlgn="b"/>
                      <a:r>
                        <a:rPr lang="en-US" sz="1100" b="0" i="0" u="none" strike="noStrike">
                          <a:solidFill>
                            <a:srgbClr val="000000"/>
                          </a:solidFill>
                          <a:latin typeface="Arial"/>
                        </a:rPr>
                        <a:t>$201,316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lvl="0" algn="ctr" fontAlgn="b"/>
                      <a:r>
                        <a:rPr lang="en-US" sz="1100" b="0" i="0" u="none" strike="noStrike" dirty="0">
                          <a:solidFill>
                            <a:srgbClr val="000000"/>
                          </a:solidFill>
                          <a:latin typeface="Arial"/>
                        </a:rPr>
                        <a:t>($145,628)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lvl="0" algn="ctr" fontAlgn="b"/>
                      <a:r>
                        <a:rPr lang="en-US" sz="1100" b="0" i="0" u="none" strike="noStrike" dirty="0">
                          <a:solidFill>
                            <a:srgbClr val="000000"/>
                          </a:solidFill>
                          <a:latin typeface="Arial"/>
                        </a:rPr>
                        <a:t>$80,323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2571512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07E773EB-1EC1-4E49-9DE2-E6F4604972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0391"/>
            <a:ext cx="9144000" cy="19430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42" name="Rectangle 2">
            <a:extLst>
              <a:ext uri="{FF2B5EF4-FFF2-40B4-BE49-F238E27FC236}">
                <a16:creationId xmlns:a16="http://schemas.microsoft.com/office/drawing/2014/main" id="{F1060E83-78B8-1549-B24E-11599FDA1F8B}"/>
              </a:ext>
            </a:extLst>
          </p:cNvPr>
          <p:cNvSpPr>
            <a:spLocks noGrp="1" noChangeArrowheads="1"/>
          </p:cNvSpPr>
          <p:nvPr>
            <p:ph type="title"/>
          </p:nvPr>
        </p:nvSpPr>
        <p:spPr>
          <a:xfrm>
            <a:off x="293533" y="320675"/>
            <a:ext cx="8555615" cy="1325563"/>
          </a:xfrm>
        </p:spPr>
        <p:txBody>
          <a:bodyPr>
            <a:normAutofit/>
          </a:bodyPr>
          <a:lstStyle/>
          <a:p>
            <a:pPr eaLnBrk="1" hangingPunct="1"/>
            <a:r>
              <a:rPr lang="en-US" altLang="en-US" sz="4300">
                <a:solidFill>
                  <a:schemeClr val="bg1"/>
                </a:solidFill>
              </a:rPr>
              <a:t>Performance Review – METRICS / KPIs</a:t>
            </a:r>
          </a:p>
        </p:txBody>
      </p:sp>
      <p:graphicFrame>
        <p:nvGraphicFramePr>
          <p:cNvPr id="10245" name="Subtitle 1">
            <a:extLst>
              <a:ext uri="{FF2B5EF4-FFF2-40B4-BE49-F238E27FC236}">
                <a16:creationId xmlns:a16="http://schemas.microsoft.com/office/drawing/2014/main" id="{3CB24ED5-8A4A-47E7-95A9-6C0806A43FF3}"/>
              </a:ext>
            </a:extLst>
          </p:cNvPr>
          <p:cNvGraphicFramePr>
            <a:graphicFrameLocks noGrp="1"/>
          </p:cNvGraphicFramePr>
          <p:nvPr>
            <p:ph idx="1"/>
            <p:extLst>
              <p:ext uri="{D42A27DB-BD31-4B8C-83A1-F6EECF244321}">
                <p14:modId xmlns:p14="http://schemas.microsoft.com/office/powerpoint/2010/main" val="513615783"/>
              </p:ext>
            </p:extLst>
          </p:nvPr>
        </p:nvGraphicFramePr>
        <p:xfrm>
          <a:off x="293534" y="1976293"/>
          <a:ext cx="8555615"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136337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820A49BC-FE32-7C4C-B913-1E756CCC03EF}"/>
              </a:ext>
            </a:extLst>
          </p:cNvPr>
          <p:cNvSpPr>
            <a:spLocks noGrp="1" noChangeArrowheads="1"/>
          </p:cNvSpPr>
          <p:nvPr>
            <p:ph type="title"/>
          </p:nvPr>
        </p:nvSpPr>
        <p:spPr/>
        <p:txBody>
          <a:bodyPr/>
          <a:lstStyle/>
          <a:p>
            <a:r>
              <a:rPr lang="en-US" altLang="en-US" sz="3200" dirty="0"/>
              <a:t>Leads Generated for past three years</a:t>
            </a:r>
          </a:p>
        </p:txBody>
      </p:sp>
      <p:sp>
        <p:nvSpPr>
          <p:cNvPr id="66565" name="Text Box 7">
            <a:extLst>
              <a:ext uri="{FF2B5EF4-FFF2-40B4-BE49-F238E27FC236}">
                <a16:creationId xmlns:a16="http://schemas.microsoft.com/office/drawing/2014/main" id="{76A30DA3-FB44-D442-9200-C6B704B32FBB}"/>
              </a:ext>
            </a:extLst>
          </p:cNvPr>
          <p:cNvSpPr txBox="1">
            <a:spLocks noChangeArrowheads="1"/>
          </p:cNvSpPr>
          <p:nvPr/>
        </p:nvSpPr>
        <p:spPr bwMode="auto">
          <a:xfrm>
            <a:off x="875378" y="6031209"/>
            <a:ext cx="739324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50000"/>
              </a:spcBef>
              <a:buClr>
                <a:srgbClr val="990000"/>
              </a:buClr>
              <a:buSzPct val="80000"/>
              <a:buFont typeface="Monotype Sorts" pitchFamily="2" charset="2"/>
              <a:buChar char="z"/>
              <a:defRPr sz="2800">
                <a:solidFill>
                  <a:schemeClr val="tx1"/>
                </a:solidFill>
                <a:latin typeface="Arial" panose="020B0604020202020204" pitchFamily="34" charset="0"/>
                <a:cs typeface="Arial" panose="020B0604020202020204" pitchFamily="34" charset="0"/>
              </a:defRPr>
            </a:lvl1pPr>
            <a:lvl2pPr marL="742950" indent="-285750">
              <a:spcBef>
                <a:spcPct val="50000"/>
              </a:spcBef>
              <a:buClr>
                <a:srgbClr val="990000"/>
              </a:buClr>
              <a:buSzPct val="80000"/>
              <a:buFont typeface="Monotype Sorts" pitchFamily="2" charset="2"/>
              <a:buChar char="l"/>
              <a:defRPr sz="2400">
                <a:solidFill>
                  <a:schemeClr val="tx1"/>
                </a:solidFill>
                <a:latin typeface="Arial" panose="020B0604020202020204" pitchFamily="34" charset="0"/>
                <a:cs typeface="Arial" panose="020B0604020202020204" pitchFamily="34" charset="0"/>
              </a:defRPr>
            </a:lvl2pPr>
            <a:lvl3pPr marL="1143000" indent="-228600">
              <a:spcBef>
                <a:spcPct val="50000"/>
              </a:spcBef>
              <a:buClr>
                <a:srgbClr val="990000"/>
              </a:buClr>
              <a:buSzPct val="80000"/>
              <a:buFont typeface="Monotype Sorts" pitchFamily="2" charset="2"/>
              <a:buChar char="n"/>
              <a:defRPr sz="2200">
                <a:solidFill>
                  <a:schemeClr val="tx1"/>
                </a:solidFill>
                <a:latin typeface="Arial" panose="020B0604020202020204" pitchFamily="34" charset="0"/>
                <a:cs typeface="Arial" panose="020B0604020202020204" pitchFamily="34" charset="0"/>
              </a:defRPr>
            </a:lvl3pPr>
            <a:lvl4pPr marL="1600200" indent="-228600">
              <a:spcBef>
                <a:spcPct val="50000"/>
              </a:spcBef>
              <a:buClr>
                <a:srgbClr val="990000"/>
              </a:buClr>
              <a:buSzPct val="80000"/>
              <a:buFont typeface="Monotype Sorts" pitchFamily="2" charset="2"/>
              <a:buChar char="u"/>
              <a:defRPr sz="2000">
                <a:solidFill>
                  <a:schemeClr val="tx1"/>
                </a:solidFill>
                <a:latin typeface="Arial" panose="020B0604020202020204" pitchFamily="34" charset="0"/>
                <a:cs typeface="Arial" panose="020B0604020202020204" pitchFamily="34" charset="0"/>
              </a:defRPr>
            </a:lvl4pPr>
            <a:lvl5pPr marL="2057400" indent="-228600">
              <a:spcBef>
                <a:spcPct val="50000"/>
              </a:spcBef>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9pPr>
          </a:lstStyle>
          <a:p>
            <a:pPr>
              <a:spcBef>
                <a:spcPct val="0"/>
              </a:spcBef>
              <a:buClrTx/>
              <a:buSzTx/>
              <a:buFontTx/>
              <a:buNone/>
            </a:pPr>
            <a:r>
              <a:rPr lang="en-US" altLang="en-US" sz="2400" dirty="0">
                <a:latin typeface="Comic Sans MS" panose="030F0902030302020204" pitchFamily="66" charset="0"/>
              </a:rPr>
              <a:t>No of Executives :   2018 – 4  2019 – 8  2020 - 6</a:t>
            </a:r>
          </a:p>
        </p:txBody>
      </p:sp>
      <p:graphicFrame>
        <p:nvGraphicFramePr>
          <p:cNvPr id="8" name="Chart 7">
            <a:extLst>
              <a:ext uri="{FF2B5EF4-FFF2-40B4-BE49-F238E27FC236}">
                <a16:creationId xmlns:a16="http://schemas.microsoft.com/office/drawing/2014/main" id="{BF2B55CA-EDB4-2A44-96B8-29D56F59A7A3}"/>
              </a:ext>
            </a:extLst>
          </p:cNvPr>
          <p:cNvGraphicFramePr>
            <a:graphicFrameLocks/>
          </p:cNvGraphicFramePr>
          <p:nvPr>
            <p:extLst>
              <p:ext uri="{D42A27DB-BD31-4B8C-83A1-F6EECF244321}">
                <p14:modId xmlns:p14="http://schemas.microsoft.com/office/powerpoint/2010/main" val="3920893078"/>
              </p:ext>
            </p:extLst>
          </p:nvPr>
        </p:nvGraphicFramePr>
        <p:xfrm>
          <a:off x="1287721" y="2002366"/>
          <a:ext cx="6205593" cy="31545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9314225"/>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B0A40F12-A867-E941-B899-68AE74789CD3}"/>
              </a:ext>
            </a:extLst>
          </p:cNvPr>
          <p:cNvSpPr>
            <a:spLocks noGrp="1" noChangeArrowheads="1"/>
          </p:cNvSpPr>
          <p:nvPr>
            <p:ph type="title"/>
          </p:nvPr>
        </p:nvSpPr>
        <p:spPr/>
        <p:txBody>
          <a:bodyPr/>
          <a:lstStyle/>
          <a:p>
            <a:r>
              <a:rPr lang="en-US" altLang="en-US" sz="3200"/>
              <a:t>Leads Generated &amp; Average leads for past three years</a:t>
            </a:r>
          </a:p>
        </p:txBody>
      </p:sp>
      <p:graphicFrame>
        <p:nvGraphicFramePr>
          <p:cNvPr id="2" name="Object 7">
            <a:extLst>
              <a:ext uri="{FF2B5EF4-FFF2-40B4-BE49-F238E27FC236}">
                <a16:creationId xmlns:a16="http://schemas.microsoft.com/office/drawing/2014/main" id="{A13225FC-7194-224F-BB16-8690CC82753B}"/>
              </a:ext>
            </a:extLst>
          </p:cNvPr>
          <p:cNvGraphicFramePr>
            <a:graphicFrameLocks noGrp="1" noChangeAspect="1"/>
          </p:cNvGraphicFramePr>
          <p:nvPr>
            <p:ph idx="1"/>
            <p:extLst>
              <p:ext uri="{D42A27DB-BD31-4B8C-83A1-F6EECF244321}">
                <p14:modId xmlns:p14="http://schemas.microsoft.com/office/powerpoint/2010/main" val="1846204794"/>
              </p:ext>
            </p:extLst>
          </p:nvPr>
        </p:nvGraphicFramePr>
        <p:xfrm>
          <a:off x="357353" y="2031999"/>
          <a:ext cx="8657856" cy="407978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90301930"/>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8AE79863-CA2E-7142-ACE0-D67A21569A5B}"/>
              </a:ext>
            </a:extLst>
          </p:cNvPr>
          <p:cNvSpPr>
            <a:spLocks noGrp="1" noChangeArrowheads="1"/>
          </p:cNvSpPr>
          <p:nvPr>
            <p:ph type="title"/>
          </p:nvPr>
        </p:nvSpPr>
        <p:spPr/>
        <p:txBody>
          <a:bodyPr/>
          <a:lstStyle/>
          <a:p>
            <a:r>
              <a:rPr lang="en-US" altLang="en-US" sz="3200"/>
              <a:t>No.of Proposals sent to customers for past three years</a:t>
            </a:r>
          </a:p>
        </p:txBody>
      </p:sp>
      <p:graphicFrame>
        <p:nvGraphicFramePr>
          <p:cNvPr id="8" name="Chart 7">
            <a:extLst>
              <a:ext uri="{FF2B5EF4-FFF2-40B4-BE49-F238E27FC236}">
                <a16:creationId xmlns:a16="http://schemas.microsoft.com/office/drawing/2014/main" id="{08908BC3-A3EB-A84E-AED7-4888C513996F}"/>
              </a:ext>
            </a:extLst>
          </p:cNvPr>
          <p:cNvGraphicFramePr>
            <a:graphicFrameLocks/>
          </p:cNvGraphicFramePr>
          <p:nvPr>
            <p:extLst>
              <p:ext uri="{D42A27DB-BD31-4B8C-83A1-F6EECF244321}">
                <p14:modId xmlns:p14="http://schemas.microsoft.com/office/powerpoint/2010/main" val="1046800277"/>
              </p:ext>
            </p:extLst>
          </p:nvPr>
        </p:nvGraphicFramePr>
        <p:xfrm>
          <a:off x="1132702" y="1752600"/>
          <a:ext cx="6415217" cy="384913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3936824"/>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148DC93E-8505-4B44-8530-17609EB8A51B}"/>
              </a:ext>
            </a:extLst>
          </p:cNvPr>
          <p:cNvSpPr>
            <a:spLocks noGrp="1" noChangeArrowheads="1"/>
          </p:cNvSpPr>
          <p:nvPr>
            <p:ph type="title"/>
          </p:nvPr>
        </p:nvSpPr>
        <p:spPr>
          <a:xfrm>
            <a:off x="457200" y="0"/>
            <a:ext cx="8229600" cy="1143000"/>
          </a:xfrm>
        </p:spPr>
        <p:txBody>
          <a:bodyPr/>
          <a:lstStyle/>
          <a:p>
            <a:r>
              <a:rPr lang="en-US" altLang="en-US" sz="3200"/>
              <a:t>Proposals Vs. Leads as a %</a:t>
            </a:r>
          </a:p>
        </p:txBody>
      </p:sp>
      <p:graphicFrame>
        <p:nvGraphicFramePr>
          <p:cNvPr id="2" name="Object 6">
            <a:extLst>
              <a:ext uri="{FF2B5EF4-FFF2-40B4-BE49-F238E27FC236}">
                <a16:creationId xmlns:a16="http://schemas.microsoft.com/office/drawing/2014/main" id="{2D61A1F0-4E1F-DE45-B401-E85EA49351B6}"/>
              </a:ext>
            </a:extLst>
          </p:cNvPr>
          <p:cNvGraphicFramePr>
            <a:graphicFrameLocks noGrp="1" noChangeAspect="1"/>
          </p:cNvGraphicFramePr>
          <p:nvPr>
            <p:ph idx="1"/>
            <p:extLst>
              <p:ext uri="{D42A27DB-BD31-4B8C-83A1-F6EECF244321}">
                <p14:modId xmlns:p14="http://schemas.microsoft.com/office/powerpoint/2010/main" val="3379493953"/>
              </p:ext>
            </p:extLst>
          </p:nvPr>
        </p:nvGraphicFramePr>
        <p:xfrm>
          <a:off x="546100" y="1765738"/>
          <a:ext cx="8051800" cy="413177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35453482"/>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a:extLst>
              <a:ext uri="{FF2B5EF4-FFF2-40B4-BE49-F238E27FC236}">
                <a16:creationId xmlns:a16="http://schemas.microsoft.com/office/drawing/2014/main" id="{F42F906B-2D19-F845-A612-FA5805E1649C}"/>
              </a:ext>
            </a:extLst>
          </p:cNvPr>
          <p:cNvSpPr>
            <a:spLocks noGrp="1" noChangeArrowheads="1"/>
          </p:cNvSpPr>
          <p:nvPr>
            <p:ph type="title"/>
          </p:nvPr>
        </p:nvSpPr>
        <p:spPr/>
        <p:txBody>
          <a:bodyPr/>
          <a:lstStyle/>
          <a:p>
            <a:r>
              <a:rPr lang="en-US" altLang="en-US" dirty="0"/>
              <a:t>Historic SE1 Performance</a:t>
            </a:r>
          </a:p>
        </p:txBody>
      </p:sp>
      <p:graphicFrame>
        <p:nvGraphicFramePr>
          <p:cNvPr id="5" name="Chart 4">
            <a:extLst>
              <a:ext uri="{FF2B5EF4-FFF2-40B4-BE49-F238E27FC236}">
                <a16:creationId xmlns:a16="http://schemas.microsoft.com/office/drawing/2014/main" id="{B1022C2C-1DEF-AC4E-BEFE-45A1DD55FA5D}"/>
              </a:ext>
            </a:extLst>
          </p:cNvPr>
          <p:cNvGraphicFramePr>
            <a:graphicFrameLocks/>
          </p:cNvGraphicFramePr>
          <p:nvPr>
            <p:extLst>
              <p:ext uri="{D42A27DB-BD31-4B8C-83A1-F6EECF244321}">
                <p14:modId xmlns:p14="http://schemas.microsoft.com/office/powerpoint/2010/main" val="1701620567"/>
              </p:ext>
            </p:extLst>
          </p:nvPr>
        </p:nvGraphicFramePr>
        <p:xfrm>
          <a:off x="469136" y="1465319"/>
          <a:ext cx="8191388" cy="490394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376582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a:extLst>
              <a:ext uri="{FF2B5EF4-FFF2-40B4-BE49-F238E27FC236}">
                <a16:creationId xmlns:a16="http://schemas.microsoft.com/office/drawing/2014/main" id="{5D352850-ED1F-5B42-9F43-6BA6FBC7A1F2}"/>
              </a:ext>
            </a:extLst>
          </p:cNvPr>
          <p:cNvSpPr>
            <a:spLocks noGrp="1" noChangeArrowheads="1"/>
          </p:cNvSpPr>
          <p:nvPr>
            <p:ph type="title"/>
          </p:nvPr>
        </p:nvSpPr>
        <p:spPr/>
        <p:txBody>
          <a:bodyPr/>
          <a:lstStyle/>
          <a:p>
            <a:r>
              <a:rPr lang="en-US" altLang="en-US"/>
              <a:t>USA - Revenue (By Sales Executive)</a:t>
            </a:r>
          </a:p>
        </p:txBody>
      </p:sp>
      <p:graphicFrame>
        <p:nvGraphicFramePr>
          <p:cNvPr id="4" name="Chart 3">
            <a:extLst>
              <a:ext uri="{FF2B5EF4-FFF2-40B4-BE49-F238E27FC236}">
                <a16:creationId xmlns:a16="http://schemas.microsoft.com/office/drawing/2014/main" id="{86627BDF-290A-BD46-91FF-B8CE92D1FFDF}"/>
              </a:ext>
            </a:extLst>
          </p:cNvPr>
          <p:cNvGraphicFramePr>
            <a:graphicFrameLocks/>
          </p:cNvGraphicFramePr>
          <p:nvPr>
            <p:extLst>
              <p:ext uri="{D42A27DB-BD31-4B8C-83A1-F6EECF244321}">
                <p14:modId xmlns:p14="http://schemas.microsoft.com/office/powerpoint/2010/main" val="3253688406"/>
              </p:ext>
            </p:extLst>
          </p:nvPr>
        </p:nvGraphicFramePr>
        <p:xfrm>
          <a:off x="452098" y="1422426"/>
          <a:ext cx="8239804" cy="495907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28336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74" name="Group 73">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6853238"/>
            <a:chOff x="-417513" y="0"/>
            <a:chExt cx="12584114" cy="6853238"/>
          </a:xfrm>
        </p:grpSpPr>
        <p:sp>
          <p:nvSpPr>
            <p:cNvPr id="75"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7" name="Group 96">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0108" y="1699589"/>
            <a:ext cx="2755857" cy="3470421"/>
            <a:chOff x="697883" y="1816768"/>
            <a:chExt cx="3674476" cy="3470421"/>
          </a:xfrm>
        </p:grpSpPr>
        <p:sp>
          <p:nvSpPr>
            <p:cNvPr id="98" name="Rectangle 97">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9"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Rectangle 99">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2290" name="Rectangle 2">
            <a:extLst>
              <a:ext uri="{FF2B5EF4-FFF2-40B4-BE49-F238E27FC236}">
                <a16:creationId xmlns:a16="http://schemas.microsoft.com/office/drawing/2014/main" id="{7256865F-FDC4-B540-9CAC-760BA16D4689}"/>
              </a:ext>
            </a:extLst>
          </p:cNvPr>
          <p:cNvSpPr>
            <a:spLocks noGrp="1" noChangeArrowheads="1"/>
          </p:cNvSpPr>
          <p:nvPr>
            <p:ph type="title"/>
          </p:nvPr>
        </p:nvSpPr>
        <p:spPr>
          <a:xfrm>
            <a:off x="678657" y="2415322"/>
            <a:ext cx="2588798" cy="2399869"/>
          </a:xfrm>
        </p:spPr>
        <p:txBody>
          <a:bodyPr>
            <a:normAutofit/>
          </a:bodyPr>
          <a:lstStyle/>
          <a:p>
            <a:pPr algn="ctr" eaLnBrk="1" hangingPunct="1"/>
            <a:r>
              <a:rPr lang="en-US" altLang="en-US" sz="3500">
                <a:solidFill>
                  <a:srgbClr val="FFFFFF"/>
                </a:solidFill>
              </a:rPr>
              <a:t>Performance Review</a:t>
            </a:r>
          </a:p>
        </p:txBody>
      </p:sp>
      <p:sp>
        <p:nvSpPr>
          <p:cNvPr id="10243" name="Subtitle 1">
            <a:extLst>
              <a:ext uri="{FF2B5EF4-FFF2-40B4-BE49-F238E27FC236}">
                <a16:creationId xmlns:a16="http://schemas.microsoft.com/office/drawing/2014/main" id="{E27012DD-AD59-EC4C-A6C5-A22BEA2A755D}"/>
              </a:ext>
            </a:extLst>
          </p:cNvPr>
          <p:cNvSpPr>
            <a:spLocks noGrp="1" noChangeArrowheads="1"/>
          </p:cNvSpPr>
          <p:nvPr>
            <p:ph idx="1"/>
          </p:nvPr>
        </p:nvSpPr>
        <p:spPr>
          <a:xfrm>
            <a:off x="3840480" y="804672"/>
            <a:ext cx="4711446" cy="5248656"/>
          </a:xfrm>
        </p:spPr>
        <p:txBody>
          <a:bodyPr anchor="ctr">
            <a:normAutofit/>
          </a:bodyPr>
          <a:lstStyle/>
          <a:p>
            <a:pPr>
              <a:defRPr/>
            </a:pPr>
            <a:r>
              <a:rPr lang="en-IN" sz="1600" b="0" dirty="0">
                <a:ea typeface="Times New Roman" panose="02020603050405020304" pitchFamily="18" charset="0"/>
              </a:rPr>
              <a:t>There are a countless number of key performance indicators that you can measure to evaluate your sales performance. But notice the word KEY.</a:t>
            </a:r>
            <a:endParaRPr lang="en-IN" sz="1600" dirty="0">
              <a:latin typeface="Times New Roman" panose="02020603050405020304" pitchFamily="18" charset="0"/>
              <a:ea typeface="Times New Roman" panose="02020603050405020304" pitchFamily="18" charset="0"/>
            </a:endParaRPr>
          </a:p>
          <a:p>
            <a:pPr>
              <a:defRPr/>
            </a:pPr>
            <a:r>
              <a:rPr lang="en-IN" sz="1600" b="0" dirty="0">
                <a:ea typeface="Times New Roman" panose="02020603050405020304" pitchFamily="18" charset="0"/>
              </a:rPr>
              <a:t>Only measure and collect the sales KPIs that show relevant data and that you’re able to improve. Choose the data on your dashboard wisely and only include the metrics that are part of your company’s narrative. Only then can you achieve all your goals and improve your business’s profitability.</a:t>
            </a:r>
            <a:endParaRPr lang="en-IN" sz="1600" dirty="0">
              <a:latin typeface="Times New Roman" panose="02020603050405020304" pitchFamily="18" charset="0"/>
              <a:ea typeface="Times New Roman" panose="02020603050405020304" pitchFamily="18" charset="0"/>
            </a:endParaRPr>
          </a:p>
          <a:p>
            <a:pPr>
              <a:defRPr/>
            </a:pPr>
            <a:endParaRPr lang="en-IN" altLang="en-US" sz="1600" b="0" dirty="0"/>
          </a:p>
          <a:p>
            <a:pPr>
              <a:defRPr/>
            </a:pPr>
            <a:r>
              <a:rPr lang="en-IN" altLang="en-US" sz="1600" b="0" dirty="0"/>
              <a:t>Here are some of the KPIs and Sales Metrics that can be reported on given the availability of data.</a:t>
            </a:r>
          </a:p>
          <a:p>
            <a:pPr marL="891450" indent="-342900">
              <a:buFont typeface="+mj-lt"/>
              <a:buAutoNum type="arabicPeriod"/>
              <a:defRPr/>
            </a:pPr>
            <a:r>
              <a:rPr lang="en-IN" sz="1600" b="0" dirty="0">
                <a:ea typeface="Times New Roman" panose="02020603050405020304" pitchFamily="18" charset="0"/>
              </a:rPr>
              <a:t>Monthly sales/new customers</a:t>
            </a:r>
          </a:p>
          <a:p>
            <a:pPr marL="891450" indent="-342900">
              <a:buFont typeface="+mj-lt"/>
              <a:buAutoNum type="arabicPeriod"/>
              <a:defRPr/>
            </a:pPr>
            <a:r>
              <a:rPr lang="en-IN" sz="1600" b="0" dirty="0">
                <a:ea typeface="Times New Roman" panose="02020603050405020304" pitchFamily="18" charset="0"/>
              </a:rPr>
              <a:t>Monthly new leads/prospects</a:t>
            </a:r>
          </a:p>
          <a:p>
            <a:pPr marL="891450" indent="-342900">
              <a:buFont typeface="+mj-lt"/>
              <a:buAutoNum type="arabicPeriod"/>
              <a:defRPr/>
            </a:pPr>
            <a:r>
              <a:rPr lang="en-IN" sz="1600" b="0" dirty="0">
                <a:ea typeface="Times New Roman" panose="02020603050405020304" pitchFamily="18" charset="0"/>
              </a:rPr>
              <a:t>Lead-to-sale conversion rate</a:t>
            </a:r>
          </a:p>
          <a:p>
            <a:pPr marL="891450" indent="-342900">
              <a:buFont typeface="+mj-lt"/>
              <a:buAutoNum type="arabicPeriod"/>
              <a:defRPr/>
            </a:pPr>
            <a:r>
              <a:rPr lang="en-IN" sz="1600" b="0" dirty="0">
                <a:ea typeface="Times New Roman" panose="02020603050405020304" pitchFamily="18" charset="0"/>
              </a:rPr>
              <a:t>Cost per lead</a:t>
            </a:r>
          </a:p>
          <a:p>
            <a:pPr marL="891450" indent="-342900">
              <a:buFont typeface="+mj-lt"/>
              <a:buAutoNum type="arabicPeriod"/>
              <a:defRPr/>
            </a:pPr>
            <a:r>
              <a:rPr lang="en-IN" sz="1600" b="0" dirty="0">
                <a:ea typeface="Times New Roman" panose="02020603050405020304" pitchFamily="18" charset="0"/>
              </a:rPr>
              <a:t>Cost per conversion</a:t>
            </a:r>
          </a:p>
          <a:p>
            <a:pPr marL="891450" indent="-342900">
              <a:buFont typeface="+mj-lt"/>
              <a:buAutoNum type="arabicPeriod"/>
              <a:defRPr/>
            </a:pPr>
            <a:r>
              <a:rPr lang="en-IN" sz="1600" b="0" dirty="0">
                <a:ea typeface="Times New Roman" panose="02020603050405020304" pitchFamily="18" charset="0"/>
              </a:rPr>
              <a:t>Customer lifetime value (CLV)/customer profitability (CP)</a:t>
            </a:r>
          </a:p>
        </p:txBody>
      </p:sp>
    </p:spTree>
    <p:extLst>
      <p:ext uri="{BB962C8B-B14F-4D97-AF65-F5344CB8AC3E}">
        <p14:creationId xmlns:p14="http://schemas.microsoft.com/office/powerpoint/2010/main" val="3550178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74" name="Group 73">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6853238"/>
            <a:chOff x="-417513" y="0"/>
            <a:chExt cx="12584114" cy="6853238"/>
          </a:xfrm>
        </p:grpSpPr>
        <p:sp>
          <p:nvSpPr>
            <p:cNvPr id="75"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7" name="Group 96">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0108" y="1699589"/>
            <a:ext cx="2755857" cy="3470421"/>
            <a:chOff x="697883" y="1816768"/>
            <a:chExt cx="3674476" cy="3470421"/>
          </a:xfrm>
        </p:grpSpPr>
        <p:sp>
          <p:nvSpPr>
            <p:cNvPr id="98" name="Rectangle 97">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9"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Rectangle 99">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4338" name="Rectangle 2">
            <a:extLst>
              <a:ext uri="{FF2B5EF4-FFF2-40B4-BE49-F238E27FC236}">
                <a16:creationId xmlns:a16="http://schemas.microsoft.com/office/drawing/2014/main" id="{57EB2319-974C-F449-849A-00C6ADDAF779}"/>
              </a:ext>
            </a:extLst>
          </p:cNvPr>
          <p:cNvSpPr>
            <a:spLocks noGrp="1" noChangeArrowheads="1"/>
          </p:cNvSpPr>
          <p:nvPr>
            <p:ph type="title"/>
          </p:nvPr>
        </p:nvSpPr>
        <p:spPr>
          <a:xfrm>
            <a:off x="678657" y="2415322"/>
            <a:ext cx="2588798" cy="2399869"/>
          </a:xfrm>
        </p:spPr>
        <p:txBody>
          <a:bodyPr>
            <a:normAutofit/>
          </a:bodyPr>
          <a:lstStyle/>
          <a:p>
            <a:pPr algn="ctr" eaLnBrk="1" hangingPunct="1"/>
            <a:r>
              <a:rPr lang="en-US" altLang="en-US" sz="3500">
                <a:solidFill>
                  <a:srgbClr val="FFFFFF"/>
                </a:solidFill>
              </a:rPr>
              <a:t>Performance Review</a:t>
            </a:r>
          </a:p>
        </p:txBody>
      </p:sp>
      <p:sp>
        <p:nvSpPr>
          <p:cNvPr id="10243" name="Subtitle 1">
            <a:extLst>
              <a:ext uri="{FF2B5EF4-FFF2-40B4-BE49-F238E27FC236}">
                <a16:creationId xmlns:a16="http://schemas.microsoft.com/office/drawing/2014/main" id="{788C9EE3-9A19-DD4C-906A-413FB9DEBAA0}"/>
              </a:ext>
            </a:extLst>
          </p:cNvPr>
          <p:cNvSpPr>
            <a:spLocks noGrp="1" noChangeArrowheads="1"/>
          </p:cNvSpPr>
          <p:nvPr>
            <p:ph idx="1"/>
          </p:nvPr>
        </p:nvSpPr>
        <p:spPr>
          <a:xfrm>
            <a:off x="3840480" y="804672"/>
            <a:ext cx="4711446" cy="5248656"/>
          </a:xfrm>
        </p:spPr>
        <p:txBody>
          <a:bodyPr anchor="ctr">
            <a:normAutofit/>
          </a:bodyPr>
          <a:lstStyle/>
          <a:p>
            <a:pPr marL="891450" indent="-342900">
              <a:buFont typeface="+mj-lt"/>
              <a:buAutoNum type="arabicPeriod" startAt="7"/>
              <a:defRPr/>
            </a:pPr>
            <a:r>
              <a:rPr lang="en-IN" sz="1400" b="0" dirty="0">
                <a:ea typeface="Times New Roman" panose="02020603050405020304" pitchFamily="18" charset="0"/>
              </a:rPr>
              <a:t>Customer turnover rate</a:t>
            </a:r>
          </a:p>
          <a:p>
            <a:pPr marL="891450" indent="-342900">
              <a:buFont typeface="+mj-lt"/>
              <a:buAutoNum type="arabicPeriod" startAt="7"/>
              <a:defRPr/>
            </a:pPr>
            <a:r>
              <a:rPr lang="en-IN" sz="1400" b="0" dirty="0">
                <a:ea typeface="Times New Roman" panose="02020603050405020304" pitchFamily="18" charset="0"/>
              </a:rPr>
              <a:t>Net promoter score</a:t>
            </a:r>
          </a:p>
          <a:p>
            <a:pPr marL="891450" indent="-342900">
              <a:buFont typeface="+mj-lt"/>
              <a:buAutoNum type="arabicPeriod" startAt="7"/>
              <a:defRPr/>
            </a:pPr>
            <a:r>
              <a:rPr lang="en-IN" sz="1400" b="0" dirty="0">
                <a:ea typeface="Times New Roman" panose="02020603050405020304" pitchFamily="18" charset="0"/>
              </a:rPr>
              <a:t>Average conversion time</a:t>
            </a:r>
          </a:p>
          <a:p>
            <a:pPr marL="891450" indent="-342900">
              <a:buFont typeface="+mj-lt"/>
              <a:buAutoNum type="arabicPeriod" startAt="7"/>
              <a:defRPr/>
            </a:pPr>
            <a:r>
              <a:rPr lang="en-IN" sz="1400" b="0" dirty="0">
                <a:ea typeface="Times New Roman" panose="02020603050405020304" pitchFamily="18" charset="0"/>
              </a:rPr>
              <a:t>Effectiveness of sales demos</a:t>
            </a:r>
          </a:p>
          <a:p>
            <a:pPr marL="891450" indent="-342900">
              <a:buFont typeface="+mj-lt"/>
              <a:buAutoNum type="arabicPeriod" startAt="7"/>
              <a:defRPr/>
            </a:pPr>
            <a:r>
              <a:rPr lang="en-IN" sz="1400" b="0" dirty="0">
                <a:ea typeface="Times New Roman" panose="02020603050405020304" pitchFamily="18" charset="0"/>
              </a:rPr>
              <a:t>Relative market share</a:t>
            </a:r>
          </a:p>
          <a:p>
            <a:pPr marL="891450" indent="-342900">
              <a:buFont typeface="+mj-lt"/>
              <a:buAutoNum type="arabicPeriod" startAt="7"/>
              <a:defRPr/>
            </a:pPr>
            <a:r>
              <a:rPr lang="en-IN" sz="1400" b="0" dirty="0">
                <a:ea typeface="Times New Roman" panose="02020603050405020304" pitchFamily="18" charset="0"/>
              </a:rPr>
              <a:t>Product/service usage</a:t>
            </a:r>
          </a:p>
          <a:p>
            <a:pPr marL="891450" indent="-342900">
              <a:buFont typeface="+mj-lt"/>
              <a:buAutoNum type="arabicPeriod" startAt="7"/>
              <a:defRPr/>
            </a:pPr>
            <a:r>
              <a:rPr lang="en-IN" sz="1400" b="0" dirty="0">
                <a:ea typeface="Times New Roman" panose="02020603050405020304" pitchFamily="18" charset="0"/>
              </a:rPr>
              <a:t>Website conversion rate</a:t>
            </a:r>
          </a:p>
          <a:p>
            <a:pPr marL="548550" indent="0">
              <a:buNone/>
              <a:defRPr/>
            </a:pPr>
            <a:endParaRPr lang="en-US" sz="1400" b="0" dirty="0">
              <a:ea typeface="Calibri" panose="020F0502020204030204" pitchFamily="34" charset="0"/>
            </a:endParaRPr>
          </a:p>
          <a:p>
            <a:pPr>
              <a:spcAft>
                <a:spcPts val="800"/>
              </a:spcAft>
              <a:defRPr/>
            </a:pPr>
            <a:r>
              <a:rPr lang="en-US" sz="1400" dirty="0">
                <a:ea typeface="Calibri" panose="020F0502020204030204" pitchFamily="34" charset="0"/>
              </a:rPr>
              <a:t>KPIs TO CHECK SALES MARKETING ALIGNMENT</a:t>
            </a:r>
            <a:endParaRPr lang="en-IN" sz="1400" dirty="0">
              <a:ea typeface="Calibri" panose="020F0502020204030204" pitchFamily="34" charset="0"/>
            </a:endParaRPr>
          </a:p>
          <a:p>
            <a:pPr marL="891450" indent="-342900">
              <a:buFont typeface="+mj-lt"/>
              <a:buAutoNum type="arabicPeriod"/>
              <a:defRPr/>
            </a:pPr>
            <a:r>
              <a:rPr lang="en-IN" sz="1400" b="0" dirty="0">
                <a:ea typeface="Times New Roman" panose="02020603050405020304" pitchFamily="18" charset="0"/>
              </a:rPr>
              <a:t>End-to-end conversion ratio</a:t>
            </a:r>
          </a:p>
          <a:p>
            <a:pPr marL="891450" indent="-342900">
              <a:buFont typeface="+mj-lt"/>
              <a:buAutoNum type="arabicPeriod"/>
              <a:defRPr/>
            </a:pPr>
            <a:r>
              <a:rPr lang="en-IN" sz="1400" b="0" dirty="0">
                <a:ea typeface="Times New Roman" panose="02020603050405020304" pitchFamily="18" charset="0"/>
              </a:rPr>
              <a:t>Sales cycle timeline</a:t>
            </a:r>
          </a:p>
          <a:p>
            <a:pPr marL="891450" indent="-342900">
              <a:buFont typeface="+mj-lt"/>
              <a:buAutoNum type="arabicPeriod"/>
              <a:defRPr/>
            </a:pPr>
            <a:r>
              <a:rPr lang="en-IN" sz="1400" b="0" dirty="0">
                <a:ea typeface="Times New Roman" panose="02020603050405020304" pitchFamily="18" charset="0"/>
              </a:rPr>
              <a:t>Marketing qualified leads (MQLs) to opportunity ratio</a:t>
            </a:r>
          </a:p>
          <a:p>
            <a:pPr marL="891450" indent="-342900">
              <a:buFont typeface="+mj-lt"/>
              <a:buAutoNum type="arabicPeriod"/>
              <a:defRPr/>
            </a:pPr>
            <a:r>
              <a:rPr lang="en-IN" sz="1400" b="0" dirty="0">
                <a:ea typeface="Times New Roman" panose="02020603050405020304" pitchFamily="18" charset="0"/>
              </a:rPr>
              <a:t>Opportunity to customer ratio</a:t>
            </a:r>
          </a:p>
          <a:p>
            <a:pPr marL="891450" indent="-342900">
              <a:buFont typeface="+mj-lt"/>
              <a:buAutoNum type="arabicPeriod"/>
              <a:defRPr/>
            </a:pPr>
            <a:r>
              <a:rPr lang="en-IN" sz="1400" b="0" dirty="0">
                <a:ea typeface="Times New Roman" panose="02020603050405020304" pitchFamily="18" charset="0"/>
              </a:rPr>
              <a:t>Revenue diversity</a:t>
            </a:r>
          </a:p>
          <a:p>
            <a:pPr marL="891450" indent="-342900">
              <a:buFont typeface="+mj-lt"/>
              <a:buAutoNum type="arabicPeriod"/>
              <a:defRPr/>
            </a:pPr>
            <a:r>
              <a:rPr lang="en-IN" sz="1400" b="0" dirty="0">
                <a:ea typeface="Times New Roman" panose="02020603050405020304" pitchFamily="18" charset="0"/>
              </a:rPr>
              <a:t>Percentage of content used by sales</a:t>
            </a:r>
          </a:p>
          <a:p>
            <a:pPr marL="891450" indent="-342900">
              <a:buFont typeface="+mj-lt"/>
              <a:buAutoNum type="arabicPeriod"/>
              <a:defRPr/>
            </a:pPr>
            <a:r>
              <a:rPr lang="en-IN" sz="1400" b="0" dirty="0">
                <a:ea typeface="Times New Roman" panose="02020603050405020304" pitchFamily="18" charset="0"/>
              </a:rPr>
              <a:t>Revenue per account</a:t>
            </a:r>
          </a:p>
          <a:p>
            <a:pPr>
              <a:defRPr/>
            </a:pPr>
            <a:endParaRPr lang="en-IN" altLang="en-US" sz="1400" dirty="0"/>
          </a:p>
        </p:txBody>
      </p:sp>
    </p:spTree>
    <p:extLst>
      <p:ext uri="{BB962C8B-B14F-4D97-AF65-F5344CB8AC3E}">
        <p14:creationId xmlns:p14="http://schemas.microsoft.com/office/powerpoint/2010/main" val="3694720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CC11D-891E-6643-A59B-A7CA75A56E6F}"/>
              </a:ext>
            </a:extLst>
          </p:cNvPr>
          <p:cNvSpPr>
            <a:spLocks noGrp="1"/>
          </p:cNvSpPr>
          <p:nvPr>
            <p:ph type="ctrTitle"/>
          </p:nvPr>
        </p:nvSpPr>
        <p:spPr>
          <a:xfrm>
            <a:off x="1143000" y="1630363"/>
            <a:ext cx="6858000" cy="2387600"/>
          </a:xfrm>
        </p:spPr>
        <p:txBody>
          <a:bodyPr/>
          <a:lstStyle/>
          <a:p>
            <a:r>
              <a:rPr lang="en-US" b="1" dirty="0"/>
              <a:t>SALES EXECUTIVE PERFORMANCE ANALYSIS</a:t>
            </a:r>
          </a:p>
        </p:txBody>
      </p:sp>
      <p:sp>
        <p:nvSpPr>
          <p:cNvPr id="3" name="Subtitle 2">
            <a:extLst>
              <a:ext uri="{FF2B5EF4-FFF2-40B4-BE49-F238E27FC236}">
                <a16:creationId xmlns:a16="http://schemas.microsoft.com/office/drawing/2014/main" id="{6B364EF4-5EBE-0548-8D3A-8CE857065C28}"/>
              </a:ext>
            </a:extLst>
          </p:cNvPr>
          <p:cNvSpPr>
            <a:spLocks noGrp="1"/>
          </p:cNvSpPr>
          <p:nvPr>
            <p:ph type="subTitle" idx="1"/>
          </p:nvPr>
        </p:nvSpPr>
        <p:spPr>
          <a:xfrm>
            <a:off x="1143000" y="4572000"/>
            <a:ext cx="6858000" cy="685800"/>
          </a:xfrm>
        </p:spPr>
        <p:txBody>
          <a:bodyPr/>
          <a:lstStyle/>
          <a:p>
            <a:r>
              <a:rPr lang="en-US" dirty="0"/>
              <a:t>SAMPLE REPORT / CHARTS</a:t>
            </a:r>
          </a:p>
        </p:txBody>
      </p:sp>
    </p:spTree>
    <p:extLst>
      <p:ext uri="{BB962C8B-B14F-4D97-AF65-F5344CB8AC3E}">
        <p14:creationId xmlns:p14="http://schemas.microsoft.com/office/powerpoint/2010/main" val="13010927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3E7BF07E-697C-4880-8199-EC8293BF954B}"/>
              </a:ext>
            </a:extLst>
          </p:cNvPr>
          <p:cNvSpPr>
            <a:spLocks noGrp="1" noChangeArrowheads="1"/>
          </p:cNvSpPr>
          <p:nvPr>
            <p:ph type="title"/>
          </p:nvPr>
        </p:nvSpPr>
        <p:spPr>
          <a:xfrm>
            <a:off x="457200" y="304800"/>
            <a:ext cx="8153400" cy="685800"/>
          </a:xfrm>
        </p:spPr>
        <p:txBody>
          <a:bodyPr/>
          <a:lstStyle/>
          <a:p>
            <a:pPr eaLnBrk="1" hangingPunct="1"/>
            <a:r>
              <a:rPr lang="en-US" altLang="en-US" sz="3200"/>
              <a:t>Sales Executive (SE1) Performance Review</a:t>
            </a:r>
          </a:p>
        </p:txBody>
      </p:sp>
      <p:sp>
        <p:nvSpPr>
          <p:cNvPr id="16387" name="Rectangle 6">
            <a:extLst>
              <a:ext uri="{FF2B5EF4-FFF2-40B4-BE49-F238E27FC236}">
                <a16:creationId xmlns:a16="http://schemas.microsoft.com/office/drawing/2014/main" id="{F74A4907-968D-43DE-970B-6F183DF3A2EF}"/>
              </a:ext>
            </a:extLst>
          </p:cNvPr>
          <p:cNvSpPr>
            <a:spLocks noChangeArrowheads="1"/>
          </p:cNvSpPr>
          <p:nvPr/>
        </p:nvSpPr>
        <p:spPr bwMode="auto">
          <a:xfrm>
            <a:off x="5181600" y="2667000"/>
            <a:ext cx="762000" cy="228600"/>
          </a:xfrm>
          <a:prstGeom prst="rect">
            <a:avLst/>
          </a:prstGeom>
          <a:solidFill>
            <a:srgbClr val="C00000"/>
          </a:solidFill>
          <a:ln w="9525" algn="ctr">
            <a:solidFill>
              <a:schemeClr val="tx1"/>
            </a:solidFill>
            <a:round/>
            <a:headEnd/>
            <a:tailEnd/>
          </a:ln>
        </p:spPr>
        <p:txBody>
          <a:bodyPr/>
          <a:lstStyle>
            <a:lvl1pPr>
              <a:spcBef>
                <a:spcPct val="50000"/>
              </a:spcBef>
              <a:buClr>
                <a:srgbClr val="990000"/>
              </a:buClr>
              <a:buSzPct val="80000"/>
              <a:buFont typeface="Monotype Sorts" pitchFamily="2" charset="2"/>
              <a:buChar char="z"/>
              <a:defRPr sz="2800">
                <a:solidFill>
                  <a:schemeClr val="tx1"/>
                </a:solidFill>
                <a:latin typeface="Arial" panose="020B0604020202020204" pitchFamily="34" charset="0"/>
                <a:cs typeface="Arial" panose="020B0604020202020204" pitchFamily="34" charset="0"/>
              </a:defRPr>
            </a:lvl1pPr>
            <a:lvl2pPr marL="742950" indent="-285750">
              <a:spcBef>
                <a:spcPct val="50000"/>
              </a:spcBef>
              <a:buClr>
                <a:srgbClr val="990000"/>
              </a:buClr>
              <a:buSzPct val="80000"/>
              <a:buFont typeface="Monotype Sorts" pitchFamily="2" charset="2"/>
              <a:buChar char="l"/>
              <a:defRPr sz="2400">
                <a:solidFill>
                  <a:schemeClr val="tx1"/>
                </a:solidFill>
                <a:latin typeface="Arial" panose="020B0604020202020204" pitchFamily="34" charset="0"/>
                <a:cs typeface="Arial" panose="020B0604020202020204" pitchFamily="34" charset="0"/>
              </a:defRPr>
            </a:lvl2pPr>
            <a:lvl3pPr marL="1143000" indent="-228600">
              <a:spcBef>
                <a:spcPct val="50000"/>
              </a:spcBef>
              <a:buClr>
                <a:srgbClr val="990000"/>
              </a:buClr>
              <a:buSzPct val="80000"/>
              <a:buFont typeface="Monotype Sorts" pitchFamily="2" charset="2"/>
              <a:buChar char="n"/>
              <a:defRPr sz="2200">
                <a:solidFill>
                  <a:schemeClr val="tx1"/>
                </a:solidFill>
                <a:latin typeface="Arial" panose="020B0604020202020204" pitchFamily="34" charset="0"/>
                <a:cs typeface="Arial" panose="020B0604020202020204" pitchFamily="34" charset="0"/>
              </a:defRPr>
            </a:lvl3pPr>
            <a:lvl4pPr marL="1600200" indent="-228600">
              <a:spcBef>
                <a:spcPct val="50000"/>
              </a:spcBef>
              <a:buClr>
                <a:srgbClr val="990000"/>
              </a:buClr>
              <a:buSzPct val="80000"/>
              <a:buFont typeface="Monotype Sorts" pitchFamily="2" charset="2"/>
              <a:buChar char="u"/>
              <a:defRPr sz="2000">
                <a:solidFill>
                  <a:schemeClr val="tx1"/>
                </a:solidFill>
                <a:latin typeface="Arial" panose="020B0604020202020204" pitchFamily="34" charset="0"/>
                <a:cs typeface="Arial" panose="020B0604020202020204" pitchFamily="34" charset="0"/>
              </a:defRPr>
            </a:lvl4pPr>
            <a:lvl5pPr marL="2057400" indent="-228600">
              <a:spcBef>
                <a:spcPct val="50000"/>
              </a:spcBef>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9pPr>
          </a:lstStyle>
          <a:p>
            <a:pPr>
              <a:spcBef>
                <a:spcPct val="0"/>
              </a:spcBef>
              <a:buClrTx/>
              <a:buSzTx/>
              <a:buFontTx/>
              <a:buNone/>
            </a:pPr>
            <a:r>
              <a:rPr lang="en-US" altLang="en-US" sz="1200">
                <a:latin typeface="Times New Roman" panose="02020603050405020304" pitchFamily="18" charset="0"/>
              </a:rPr>
              <a:t>$450,000</a:t>
            </a:r>
          </a:p>
        </p:txBody>
      </p:sp>
      <p:sp>
        <p:nvSpPr>
          <p:cNvPr id="16388" name="Oval 8">
            <a:extLst>
              <a:ext uri="{FF2B5EF4-FFF2-40B4-BE49-F238E27FC236}">
                <a16:creationId xmlns:a16="http://schemas.microsoft.com/office/drawing/2014/main" id="{DEE1BBD2-9B3F-4B25-B388-A14F62832A72}"/>
              </a:ext>
            </a:extLst>
          </p:cNvPr>
          <p:cNvSpPr>
            <a:spLocks noChangeArrowheads="1"/>
          </p:cNvSpPr>
          <p:nvPr/>
        </p:nvSpPr>
        <p:spPr bwMode="auto">
          <a:xfrm>
            <a:off x="4495800" y="2590800"/>
            <a:ext cx="381000" cy="152400"/>
          </a:xfrm>
          <a:prstGeom prst="ellipse">
            <a:avLst/>
          </a:prstGeom>
          <a:solidFill>
            <a:srgbClr val="FFC000"/>
          </a:solidFill>
          <a:ln w="9525" algn="ctr">
            <a:solidFill>
              <a:schemeClr val="tx1"/>
            </a:solidFill>
            <a:round/>
            <a:headEnd/>
            <a:tailEnd/>
          </a:ln>
        </p:spPr>
        <p:txBody>
          <a:bodyPr/>
          <a:lstStyle>
            <a:lvl1pPr>
              <a:spcBef>
                <a:spcPct val="50000"/>
              </a:spcBef>
              <a:buClr>
                <a:srgbClr val="990000"/>
              </a:buClr>
              <a:buSzPct val="80000"/>
              <a:buFont typeface="Monotype Sorts" pitchFamily="2" charset="2"/>
              <a:buChar char="z"/>
              <a:defRPr sz="2800">
                <a:solidFill>
                  <a:schemeClr val="tx1"/>
                </a:solidFill>
                <a:latin typeface="Arial" panose="020B0604020202020204" pitchFamily="34" charset="0"/>
                <a:cs typeface="Arial" panose="020B0604020202020204" pitchFamily="34" charset="0"/>
              </a:defRPr>
            </a:lvl1pPr>
            <a:lvl2pPr marL="742950" indent="-285750">
              <a:spcBef>
                <a:spcPct val="50000"/>
              </a:spcBef>
              <a:buClr>
                <a:srgbClr val="990000"/>
              </a:buClr>
              <a:buSzPct val="80000"/>
              <a:buFont typeface="Monotype Sorts" pitchFamily="2" charset="2"/>
              <a:buChar char="l"/>
              <a:defRPr sz="2400">
                <a:solidFill>
                  <a:schemeClr val="tx1"/>
                </a:solidFill>
                <a:latin typeface="Arial" panose="020B0604020202020204" pitchFamily="34" charset="0"/>
                <a:cs typeface="Arial" panose="020B0604020202020204" pitchFamily="34" charset="0"/>
              </a:defRPr>
            </a:lvl2pPr>
            <a:lvl3pPr marL="1143000" indent="-228600">
              <a:spcBef>
                <a:spcPct val="50000"/>
              </a:spcBef>
              <a:buClr>
                <a:srgbClr val="990000"/>
              </a:buClr>
              <a:buSzPct val="80000"/>
              <a:buFont typeface="Monotype Sorts" pitchFamily="2" charset="2"/>
              <a:buChar char="n"/>
              <a:defRPr sz="2200">
                <a:solidFill>
                  <a:schemeClr val="tx1"/>
                </a:solidFill>
                <a:latin typeface="Arial" panose="020B0604020202020204" pitchFamily="34" charset="0"/>
                <a:cs typeface="Arial" panose="020B0604020202020204" pitchFamily="34" charset="0"/>
              </a:defRPr>
            </a:lvl3pPr>
            <a:lvl4pPr marL="1600200" indent="-228600">
              <a:spcBef>
                <a:spcPct val="50000"/>
              </a:spcBef>
              <a:buClr>
                <a:srgbClr val="990000"/>
              </a:buClr>
              <a:buSzPct val="80000"/>
              <a:buFont typeface="Monotype Sorts" pitchFamily="2" charset="2"/>
              <a:buChar char="u"/>
              <a:defRPr sz="2000">
                <a:solidFill>
                  <a:schemeClr val="tx1"/>
                </a:solidFill>
                <a:latin typeface="Arial" panose="020B0604020202020204" pitchFamily="34" charset="0"/>
                <a:cs typeface="Arial" panose="020B0604020202020204" pitchFamily="34" charset="0"/>
              </a:defRPr>
            </a:lvl4pPr>
            <a:lvl5pPr marL="2057400" indent="-228600">
              <a:spcBef>
                <a:spcPct val="50000"/>
              </a:spcBef>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buClr>
                <a:srgbClr val="990000"/>
              </a:buClr>
              <a:buSzPct val="80000"/>
              <a:buFont typeface="Monotype Sorts" pitchFamily="2" charset="2"/>
              <a:buChar char="è"/>
              <a:defRPr>
                <a:solidFill>
                  <a:schemeClr val="tx1"/>
                </a:solidFill>
                <a:latin typeface="Arial" panose="020B0604020202020204" pitchFamily="34" charset="0"/>
                <a:cs typeface="Arial" panose="020B0604020202020204" pitchFamily="34" charset="0"/>
              </a:defRPr>
            </a:lvl9pPr>
          </a:lstStyle>
          <a:p>
            <a:pPr>
              <a:spcBef>
                <a:spcPct val="0"/>
              </a:spcBef>
              <a:buClrTx/>
              <a:buSzTx/>
              <a:buFontTx/>
              <a:buNone/>
            </a:pPr>
            <a:endParaRPr lang="en-US" altLang="en-US" sz="2400">
              <a:latin typeface="Times New Roman" panose="02020603050405020304" pitchFamily="18" charset="0"/>
            </a:endParaRPr>
          </a:p>
        </p:txBody>
      </p:sp>
      <p:graphicFrame>
        <p:nvGraphicFramePr>
          <p:cNvPr id="8" name="Chart 7">
            <a:extLst>
              <a:ext uri="{FF2B5EF4-FFF2-40B4-BE49-F238E27FC236}">
                <a16:creationId xmlns:a16="http://schemas.microsoft.com/office/drawing/2014/main" id="{AD2CC2C3-16B2-47BA-8D35-F6E8EB16A92E}"/>
              </a:ext>
            </a:extLst>
          </p:cNvPr>
          <p:cNvGraphicFramePr>
            <a:graphicFrameLocks/>
          </p:cNvGraphicFramePr>
          <p:nvPr/>
        </p:nvGraphicFramePr>
        <p:xfrm>
          <a:off x="381000" y="1447800"/>
          <a:ext cx="8229600" cy="4114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75DFD215-1FD9-45C1-A50A-495C55330051}"/>
              </a:ext>
            </a:extLst>
          </p:cNvPr>
          <p:cNvSpPr>
            <a:spLocks noGrp="1" noChangeArrowheads="1"/>
          </p:cNvSpPr>
          <p:nvPr>
            <p:ph type="title"/>
          </p:nvPr>
        </p:nvSpPr>
        <p:spPr/>
        <p:txBody>
          <a:bodyPr/>
          <a:lstStyle/>
          <a:p>
            <a:pPr eaLnBrk="1" hangingPunct="1"/>
            <a:r>
              <a:rPr lang="en-US" altLang="en-US" sz="3200"/>
              <a:t>Sales Executive Revenue Plan vs. Actual</a:t>
            </a:r>
          </a:p>
        </p:txBody>
      </p:sp>
      <p:graphicFrame>
        <p:nvGraphicFramePr>
          <p:cNvPr id="2" name="Table 1">
            <a:extLst>
              <a:ext uri="{FF2B5EF4-FFF2-40B4-BE49-F238E27FC236}">
                <a16:creationId xmlns:a16="http://schemas.microsoft.com/office/drawing/2014/main" id="{9AE5D321-A3C5-4863-874B-544490D28714}"/>
              </a:ext>
            </a:extLst>
          </p:cNvPr>
          <p:cNvGraphicFramePr>
            <a:graphicFrameLocks noGrp="1"/>
          </p:cNvGraphicFramePr>
          <p:nvPr/>
        </p:nvGraphicFramePr>
        <p:xfrm>
          <a:off x="838200" y="1295400"/>
          <a:ext cx="7391400" cy="4267198"/>
        </p:xfrm>
        <a:graphic>
          <a:graphicData uri="http://schemas.openxmlformats.org/drawingml/2006/table">
            <a:tbl>
              <a:tblPr/>
              <a:tblGrid>
                <a:gridCol w="1847849">
                  <a:extLst>
                    <a:ext uri="{9D8B030D-6E8A-4147-A177-3AD203B41FA5}">
                      <a16:colId xmlns:a16="http://schemas.microsoft.com/office/drawing/2014/main" val="20000"/>
                    </a:ext>
                  </a:extLst>
                </a:gridCol>
                <a:gridCol w="1606826">
                  <a:extLst>
                    <a:ext uri="{9D8B030D-6E8A-4147-A177-3AD203B41FA5}">
                      <a16:colId xmlns:a16="http://schemas.microsoft.com/office/drawing/2014/main" val="20001"/>
                    </a:ext>
                  </a:extLst>
                </a:gridCol>
                <a:gridCol w="1928191">
                  <a:extLst>
                    <a:ext uri="{9D8B030D-6E8A-4147-A177-3AD203B41FA5}">
                      <a16:colId xmlns:a16="http://schemas.microsoft.com/office/drawing/2014/main" val="20002"/>
                    </a:ext>
                  </a:extLst>
                </a:gridCol>
                <a:gridCol w="2008534">
                  <a:extLst>
                    <a:ext uri="{9D8B030D-6E8A-4147-A177-3AD203B41FA5}">
                      <a16:colId xmlns:a16="http://schemas.microsoft.com/office/drawing/2014/main" val="20003"/>
                    </a:ext>
                  </a:extLst>
                </a:gridCol>
              </a:tblGrid>
              <a:tr h="756546">
                <a:tc>
                  <a:txBody>
                    <a:bodyPr/>
                    <a:lstStyle/>
                    <a:p>
                      <a:pPr algn="ctr" rtl="0" fontAlgn="ctr"/>
                      <a:r>
                        <a:rPr lang="en-US" sz="1200" b="1" i="0" u="none" strike="noStrike">
                          <a:solidFill>
                            <a:srgbClr val="000000"/>
                          </a:solidFill>
                          <a:latin typeface="Arial" pitchFamily="34" charset="0"/>
                          <a:cs typeface="Arial" pitchFamily="34" charset="0"/>
                        </a:rPr>
                        <a:t>REGION</a:t>
                      </a:r>
                      <a:endParaRPr lang="en-US" sz="1200" b="1" i="0" u="none" strike="noStrike" dirty="0">
                        <a:solidFill>
                          <a:srgbClr val="000000"/>
                        </a:solidFill>
                        <a:latin typeface="Arial" pitchFamily="34" charset="0"/>
                        <a:cs typeface="Arial" pitchFamily="34" charset="0"/>
                      </a:endParaRPr>
                    </a:p>
                  </a:txBody>
                  <a:tcPr marL="6906"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rtl="0" fontAlgn="ctr"/>
                      <a:r>
                        <a:rPr lang="en-US" sz="1200" b="1" i="0" u="none" strike="noStrike">
                          <a:solidFill>
                            <a:srgbClr val="000000"/>
                          </a:solidFill>
                          <a:latin typeface="Arial" pitchFamily="34" charset="0"/>
                          <a:cs typeface="Arial" pitchFamily="34" charset="0"/>
                        </a:rPr>
                        <a:t>ABC Target for FY 2011(in USD)</a:t>
                      </a:r>
                      <a:endParaRPr lang="en-US" sz="1200" b="1" i="0" u="none" strike="noStrike" dirty="0">
                        <a:solidFill>
                          <a:srgbClr val="000000"/>
                        </a:solidFill>
                        <a:latin typeface="Arial" pitchFamily="34" charset="0"/>
                        <a:cs typeface="Arial" pitchFamily="34" charset="0"/>
                      </a:endParaRPr>
                    </a:p>
                  </a:txBody>
                  <a:tcPr marL="6906"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rtl="0" fontAlgn="ctr"/>
                      <a:r>
                        <a:rPr lang="en-US" sz="1200" b="1" i="0" u="none" strike="noStrike">
                          <a:solidFill>
                            <a:srgbClr val="000000"/>
                          </a:solidFill>
                          <a:latin typeface="Arial" pitchFamily="34" charset="0"/>
                          <a:cs typeface="Arial" pitchFamily="34" charset="0"/>
                        </a:rPr>
                        <a:t>Actual Cumulative</a:t>
                      </a:r>
                      <a:endParaRPr lang="en-US" sz="1200" b="1" i="0" u="none" strike="noStrike" dirty="0">
                        <a:solidFill>
                          <a:srgbClr val="000000"/>
                        </a:solidFill>
                        <a:latin typeface="Arial" pitchFamily="34" charset="0"/>
                        <a:cs typeface="Arial" pitchFamily="34" charset="0"/>
                      </a:endParaRPr>
                    </a:p>
                  </a:txBody>
                  <a:tcPr marL="6906"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rtl="0" fontAlgn="ctr"/>
                      <a:r>
                        <a:rPr lang="en-US" sz="1200" b="1" i="0" u="none" strike="noStrike">
                          <a:solidFill>
                            <a:srgbClr val="000000"/>
                          </a:solidFill>
                          <a:latin typeface="Arial" pitchFamily="34" charset="0"/>
                          <a:cs typeface="Arial" pitchFamily="34" charset="0"/>
                        </a:rPr>
                        <a:t>% Achieved</a:t>
                      </a:r>
                      <a:endParaRPr lang="en-US" sz="1200" b="1" i="0" u="none" strike="noStrike" dirty="0">
                        <a:solidFill>
                          <a:srgbClr val="000000"/>
                        </a:solidFill>
                        <a:latin typeface="Arial" pitchFamily="34" charset="0"/>
                        <a:cs typeface="Arial" pitchFamily="34" charset="0"/>
                      </a:endParaRPr>
                    </a:p>
                  </a:txBody>
                  <a:tcPr marL="6906"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extLst>
                  <a:ext uri="{0D108BD9-81ED-4DB2-BD59-A6C34878D82A}">
                    <a16:rowId xmlns:a16="http://schemas.microsoft.com/office/drawing/2014/main" val="10000"/>
                  </a:ext>
                </a:extLst>
              </a:tr>
              <a:tr h="706068">
                <a:tc>
                  <a:txBody>
                    <a:bodyPr/>
                    <a:lstStyle/>
                    <a:p>
                      <a:pPr algn="l" fontAlgn="ctr"/>
                      <a:r>
                        <a:rPr lang="en-US" sz="1200" b="1" i="0" u="none" strike="noStrike">
                          <a:solidFill>
                            <a:srgbClr val="000000"/>
                          </a:solidFill>
                          <a:latin typeface="Arial" pitchFamily="34" charset="0"/>
                          <a:cs typeface="Arial" pitchFamily="34" charset="0"/>
                        </a:rPr>
                        <a:t>US - Internal</a:t>
                      </a:r>
                      <a:endParaRPr lang="en-US" sz="1200" b="1" i="0" u="none" strike="noStrike" dirty="0">
                        <a:solidFill>
                          <a:srgbClr val="000000"/>
                        </a:solidFill>
                        <a:latin typeface="Arial" pitchFamily="34" charset="0"/>
                        <a:cs typeface="Arial" pitchFamily="34" charset="0"/>
                      </a:endParaRPr>
                    </a:p>
                  </a:txBody>
                  <a:tcPr marL="6906"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3"/>
                    </a:solidFill>
                  </a:tcPr>
                </a:tc>
                <a:tc>
                  <a:txBody>
                    <a:bodyPr/>
                    <a:lstStyle/>
                    <a:p>
                      <a:pPr algn="r" fontAlgn="ctr"/>
                      <a:r>
                        <a:rPr lang="en-US" sz="1400" b="1" i="0" u="none" strike="noStrike">
                          <a:solidFill>
                            <a:srgbClr val="000000"/>
                          </a:solidFill>
                          <a:latin typeface="Arial" pitchFamily="34" charset="0"/>
                          <a:cs typeface="Arial" pitchFamily="34" charset="0"/>
                        </a:rPr>
                        <a:t>$2,202,000</a:t>
                      </a:r>
                      <a:endParaRPr lang="en-US" sz="1400" b="1" i="0" u="none" strike="noStrike" dirty="0">
                        <a:solidFill>
                          <a:srgbClr val="000000"/>
                        </a:solidFill>
                        <a:latin typeface="Arial" pitchFamily="34" charset="0"/>
                        <a:cs typeface="Arial" pitchFamily="34" charset="0"/>
                      </a:endParaRPr>
                    </a:p>
                  </a:txBody>
                  <a:tcPr marL="6906"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3"/>
                    </a:solidFill>
                  </a:tcPr>
                </a:tc>
                <a:tc>
                  <a:txBody>
                    <a:bodyPr/>
                    <a:lstStyle/>
                    <a:p>
                      <a:pPr marL="0" algn="r" defTabSz="914400" rtl="0" eaLnBrk="1" fontAlgn="ctr" latinLnBrk="0" hangingPunct="1"/>
                      <a:r>
                        <a:rPr lang="en-US" sz="1400" b="1" i="0" u="none" strike="noStrike" kern="1200">
                          <a:solidFill>
                            <a:schemeClr val="tx1"/>
                          </a:solidFill>
                          <a:latin typeface="Arial" pitchFamily="34" charset="0"/>
                          <a:ea typeface="+mn-ea"/>
                          <a:cs typeface="Arial" pitchFamily="34" charset="0"/>
                        </a:rPr>
                        <a:t>$1,718,612</a:t>
                      </a:r>
                      <a:endParaRPr lang="en-US" sz="1400" b="1" i="0" u="none" strike="noStrike" kern="1200" dirty="0">
                        <a:solidFill>
                          <a:schemeClr val="tx1"/>
                        </a:solidFill>
                        <a:latin typeface="Arial" pitchFamily="34" charset="0"/>
                        <a:ea typeface="+mn-ea"/>
                        <a:cs typeface="Arial" pitchFamily="34" charset="0"/>
                      </a:endParaRP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3"/>
                    </a:solidFill>
                  </a:tcPr>
                </a:tc>
                <a:tc>
                  <a:txBody>
                    <a:bodyPr/>
                    <a:lstStyle/>
                    <a:p>
                      <a:pPr marL="0" algn="r" defTabSz="914400" rtl="0" eaLnBrk="1" fontAlgn="ctr" latinLnBrk="0" hangingPunct="1"/>
                      <a:r>
                        <a:rPr lang="en-US" sz="1400" b="1" i="0" u="none" strike="noStrike" kern="1200">
                          <a:solidFill>
                            <a:schemeClr val="tx1"/>
                          </a:solidFill>
                          <a:latin typeface="Arial" pitchFamily="34" charset="0"/>
                          <a:ea typeface="+mn-ea"/>
                          <a:cs typeface="Arial" pitchFamily="34" charset="0"/>
                        </a:rPr>
                        <a:t>78%</a:t>
                      </a:r>
                      <a:endParaRPr lang="en-US" sz="1400" b="1" i="0" u="none" strike="noStrike" kern="1200" dirty="0">
                        <a:solidFill>
                          <a:schemeClr val="tx1"/>
                        </a:solidFill>
                        <a:latin typeface="Arial" pitchFamily="34" charset="0"/>
                        <a:ea typeface="+mn-ea"/>
                        <a:cs typeface="Arial" pitchFamily="34" charset="0"/>
                      </a:endParaRP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3"/>
                    </a:solidFill>
                  </a:tcPr>
                </a:tc>
                <a:extLst>
                  <a:ext uri="{0D108BD9-81ED-4DB2-BD59-A6C34878D82A}">
                    <a16:rowId xmlns:a16="http://schemas.microsoft.com/office/drawing/2014/main" val="10001"/>
                  </a:ext>
                </a:extLst>
              </a:tr>
              <a:tr h="243272">
                <a:tc>
                  <a:txBody>
                    <a:bodyPr/>
                    <a:lstStyle/>
                    <a:p>
                      <a:pPr algn="l" fontAlgn="ctr"/>
                      <a:r>
                        <a:rPr lang="en-US" sz="1200" b="1" i="0" u="none" strike="noStrike">
                          <a:solidFill>
                            <a:srgbClr val="000000"/>
                          </a:solidFill>
                          <a:latin typeface="Arial" pitchFamily="34" charset="0"/>
                          <a:cs typeface="Arial" pitchFamily="34" charset="0"/>
                        </a:rPr>
                        <a:t>US - External</a:t>
                      </a:r>
                    </a:p>
                  </a:txBody>
                  <a:tcPr marL="6906"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3"/>
                    </a:solidFill>
                  </a:tcPr>
                </a:tc>
                <a:tc>
                  <a:txBody>
                    <a:bodyPr/>
                    <a:lstStyle/>
                    <a:p>
                      <a:pPr algn="r" fontAlgn="ctr"/>
                      <a:r>
                        <a:rPr lang="en-US" sz="1400" b="1" i="0" u="none" strike="noStrike">
                          <a:solidFill>
                            <a:srgbClr val="000000"/>
                          </a:solidFill>
                          <a:latin typeface="Arial" pitchFamily="34" charset="0"/>
                          <a:cs typeface="Arial" pitchFamily="34" charset="0"/>
                        </a:rPr>
                        <a:t>$1,605,500</a:t>
                      </a:r>
                      <a:endParaRPr lang="en-US" sz="1400" b="1" i="0" u="none" strike="noStrike" dirty="0">
                        <a:solidFill>
                          <a:srgbClr val="000000"/>
                        </a:solidFill>
                        <a:latin typeface="Arial" pitchFamily="34" charset="0"/>
                        <a:cs typeface="Arial" pitchFamily="34" charset="0"/>
                      </a:endParaRPr>
                    </a:p>
                  </a:txBody>
                  <a:tcPr marL="6906"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3"/>
                    </a:solidFill>
                  </a:tcPr>
                </a:tc>
                <a:tc>
                  <a:txBody>
                    <a:bodyPr/>
                    <a:lstStyle/>
                    <a:p>
                      <a:pPr marL="0" algn="r" defTabSz="914400" rtl="0" eaLnBrk="1" fontAlgn="ctr" latinLnBrk="0" hangingPunct="1"/>
                      <a:r>
                        <a:rPr lang="en-US" sz="1400" b="1" i="0" u="none" strike="noStrike" kern="1200">
                          <a:solidFill>
                            <a:schemeClr val="tx1"/>
                          </a:solidFill>
                          <a:latin typeface="Arial" pitchFamily="34" charset="0"/>
                          <a:ea typeface="+mn-ea"/>
                          <a:cs typeface="Arial" pitchFamily="34" charset="0"/>
                        </a:rPr>
                        <a:t>$897,492</a:t>
                      </a:r>
                      <a:endParaRPr lang="en-US" sz="1400" b="1" i="0" u="none" strike="noStrike" kern="1200" dirty="0">
                        <a:solidFill>
                          <a:schemeClr val="tx1"/>
                        </a:solidFill>
                        <a:latin typeface="Arial" pitchFamily="34" charset="0"/>
                        <a:ea typeface="+mn-ea"/>
                        <a:cs typeface="Arial" pitchFamily="34" charset="0"/>
                      </a:endParaRP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3"/>
                    </a:solidFill>
                  </a:tcPr>
                </a:tc>
                <a:tc>
                  <a:txBody>
                    <a:bodyPr/>
                    <a:lstStyle/>
                    <a:p>
                      <a:pPr marL="0" algn="r" defTabSz="914400" rtl="0" eaLnBrk="1" fontAlgn="ctr" latinLnBrk="0" hangingPunct="1"/>
                      <a:r>
                        <a:rPr lang="en-US" sz="1400" b="1" i="0" u="none" strike="noStrike" kern="1200">
                          <a:solidFill>
                            <a:schemeClr val="tx1"/>
                          </a:solidFill>
                          <a:latin typeface="Arial" pitchFamily="34" charset="0"/>
                          <a:ea typeface="+mn-ea"/>
                          <a:cs typeface="Arial" pitchFamily="34" charset="0"/>
                        </a:rPr>
                        <a:t>56%</a:t>
                      </a:r>
                      <a:endParaRPr lang="en-US" sz="1400" b="1" i="0" u="none" strike="noStrike" kern="1200" dirty="0">
                        <a:solidFill>
                          <a:schemeClr val="tx1"/>
                        </a:solidFill>
                        <a:latin typeface="Arial" pitchFamily="34" charset="0"/>
                        <a:ea typeface="+mn-ea"/>
                        <a:cs typeface="Arial" pitchFamily="34" charset="0"/>
                      </a:endParaRP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3"/>
                    </a:solidFill>
                  </a:tcPr>
                </a:tc>
                <a:extLst>
                  <a:ext uri="{0D108BD9-81ED-4DB2-BD59-A6C34878D82A}">
                    <a16:rowId xmlns:a16="http://schemas.microsoft.com/office/drawing/2014/main" val="10002"/>
                  </a:ext>
                </a:extLst>
              </a:tr>
              <a:tr h="243272">
                <a:tc>
                  <a:txBody>
                    <a:bodyPr/>
                    <a:lstStyle/>
                    <a:p>
                      <a:pPr algn="l" fontAlgn="ctr"/>
                      <a:r>
                        <a:rPr lang="en-US" sz="1200" b="1" i="0" u="none" strike="noStrike">
                          <a:solidFill>
                            <a:srgbClr val="000000"/>
                          </a:solidFill>
                          <a:latin typeface="Arial" pitchFamily="34" charset="0"/>
                          <a:cs typeface="Arial" pitchFamily="34" charset="0"/>
                        </a:rPr>
                        <a:t>Sales Executive 1</a:t>
                      </a:r>
                      <a:endParaRPr lang="en-US" sz="1200" b="1" i="0" u="none" strike="noStrike" dirty="0">
                        <a:solidFill>
                          <a:srgbClr val="000000"/>
                        </a:solidFill>
                        <a:latin typeface="Arial" pitchFamily="34" charset="0"/>
                        <a:cs typeface="Arial" pitchFamily="34" charset="0"/>
                      </a:endParaRPr>
                    </a:p>
                  </a:txBody>
                  <a:tcPr marL="62157"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solidFill>
                            <a:srgbClr val="000000"/>
                          </a:solidFill>
                          <a:latin typeface="Arial" pitchFamily="34" charset="0"/>
                          <a:cs typeface="Arial" pitchFamily="34" charset="0"/>
                        </a:rPr>
                        <a:t>$632,500</a:t>
                      </a:r>
                      <a:endParaRPr lang="en-US" sz="1400" b="0" i="0" u="none" strike="noStrike" dirty="0">
                        <a:solidFill>
                          <a:srgbClr val="000000"/>
                        </a:solidFill>
                        <a:latin typeface="Arial" pitchFamily="34" charset="0"/>
                        <a:cs typeface="Arial" pitchFamily="34" charset="0"/>
                      </a:endParaRPr>
                    </a:p>
                  </a:txBody>
                  <a:tcPr marL="6906"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r" defTabSz="914400" rtl="0" eaLnBrk="1" fontAlgn="ctr" latinLnBrk="0" hangingPunct="1"/>
                      <a:r>
                        <a:rPr lang="en-US" sz="1400" b="1" i="0" u="none" strike="noStrike" kern="1200">
                          <a:solidFill>
                            <a:schemeClr val="tx1"/>
                          </a:solidFill>
                          <a:latin typeface="Arial" pitchFamily="34" charset="0"/>
                          <a:ea typeface="+mn-ea"/>
                          <a:cs typeface="Arial" pitchFamily="34" charset="0"/>
                        </a:rPr>
                        <a:t>$514,262</a:t>
                      </a:r>
                      <a:endParaRPr lang="en-US" sz="1400" b="1" i="0" u="none" strike="noStrike" kern="1200" dirty="0">
                        <a:solidFill>
                          <a:schemeClr val="tx1"/>
                        </a:solidFill>
                        <a:latin typeface="Arial" pitchFamily="34" charset="0"/>
                        <a:ea typeface="+mn-ea"/>
                        <a:cs typeface="Arial" pitchFamily="34" charset="0"/>
                      </a:endParaRP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r" defTabSz="914400" rtl="0" eaLnBrk="1" fontAlgn="ctr" latinLnBrk="0" hangingPunct="1"/>
                      <a:r>
                        <a:rPr lang="en-US" sz="1400" b="1" i="0" u="none" strike="noStrike" kern="1200">
                          <a:solidFill>
                            <a:schemeClr val="tx1"/>
                          </a:solidFill>
                          <a:latin typeface="Arial" pitchFamily="34" charset="0"/>
                          <a:ea typeface="+mn-ea"/>
                          <a:cs typeface="Arial" pitchFamily="34" charset="0"/>
                        </a:rPr>
                        <a:t>81%</a:t>
                      </a:r>
                      <a:endParaRPr lang="en-US" sz="1400" b="1" i="0" u="none" strike="noStrike" kern="1200" dirty="0">
                        <a:solidFill>
                          <a:schemeClr val="tx1"/>
                        </a:solidFill>
                        <a:latin typeface="Arial" pitchFamily="34" charset="0"/>
                        <a:ea typeface="+mn-ea"/>
                        <a:cs typeface="Arial" pitchFamily="34" charset="0"/>
                      </a:endParaRP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43272">
                <a:tc>
                  <a:txBody>
                    <a:bodyPr/>
                    <a:lstStyle/>
                    <a:p>
                      <a:pPr algn="l" fontAlgn="ctr"/>
                      <a:r>
                        <a:rPr lang="en-US" sz="1200" b="1" i="0" u="none" strike="noStrike">
                          <a:solidFill>
                            <a:srgbClr val="000000"/>
                          </a:solidFill>
                          <a:latin typeface="Arial" pitchFamily="34" charset="0"/>
                          <a:cs typeface="Arial" pitchFamily="34" charset="0"/>
                        </a:rPr>
                        <a:t>Corporate Acct</a:t>
                      </a:r>
                      <a:endParaRPr lang="en-US" sz="1200" b="1" i="0" u="none" strike="noStrike" dirty="0">
                        <a:solidFill>
                          <a:srgbClr val="000000"/>
                        </a:solidFill>
                        <a:latin typeface="Arial" pitchFamily="34" charset="0"/>
                        <a:cs typeface="Arial" pitchFamily="34" charset="0"/>
                      </a:endParaRPr>
                    </a:p>
                  </a:txBody>
                  <a:tcPr marL="62157"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solidFill>
                            <a:srgbClr val="000000"/>
                          </a:solidFill>
                          <a:latin typeface="Arial" pitchFamily="34" charset="0"/>
                          <a:cs typeface="Arial" pitchFamily="34" charset="0"/>
                        </a:rPr>
                        <a:t>$973,000</a:t>
                      </a:r>
                      <a:endParaRPr lang="en-US" sz="1400" b="0" i="0" u="none" strike="noStrike" dirty="0">
                        <a:solidFill>
                          <a:srgbClr val="000000"/>
                        </a:solidFill>
                        <a:latin typeface="Arial" pitchFamily="34" charset="0"/>
                        <a:cs typeface="Arial" pitchFamily="34" charset="0"/>
                      </a:endParaRPr>
                    </a:p>
                  </a:txBody>
                  <a:tcPr marL="6906"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r" defTabSz="914400" rtl="0" eaLnBrk="1" fontAlgn="ctr" latinLnBrk="0" hangingPunct="1"/>
                      <a:r>
                        <a:rPr lang="en-US" sz="1400" b="1" i="0" u="none" strike="noStrike" kern="1200">
                          <a:solidFill>
                            <a:schemeClr val="tx1"/>
                          </a:solidFill>
                          <a:latin typeface="Arial" pitchFamily="34" charset="0"/>
                          <a:ea typeface="+mn-ea"/>
                          <a:cs typeface="Arial" pitchFamily="34" charset="0"/>
                        </a:rPr>
                        <a:t>$383,230</a:t>
                      </a:r>
                      <a:endParaRPr lang="en-US" sz="1400" b="1" i="0" u="none" strike="noStrike" kern="1200" dirty="0">
                        <a:solidFill>
                          <a:schemeClr val="tx1"/>
                        </a:solidFill>
                        <a:latin typeface="Arial" pitchFamily="34" charset="0"/>
                        <a:ea typeface="+mn-ea"/>
                        <a:cs typeface="Arial" pitchFamily="34" charset="0"/>
                      </a:endParaRP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r" defTabSz="914400" rtl="0" eaLnBrk="1" fontAlgn="ctr" latinLnBrk="0" hangingPunct="1"/>
                      <a:r>
                        <a:rPr lang="en-US" sz="1400" b="1" i="0" u="none" strike="noStrike" kern="1200">
                          <a:solidFill>
                            <a:schemeClr val="tx1"/>
                          </a:solidFill>
                          <a:latin typeface="Arial" pitchFamily="34" charset="0"/>
                          <a:ea typeface="+mn-ea"/>
                          <a:cs typeface="Arial" pitchFamily="34" charset="0"/>
                        </a:rPr>
                        <a:t>39%</a:t>
                      </a:r>
                      <a:endParaRPr lang="en-US" sz="1400" b="1" i="0" u="none" strike="noStrike" kern="1200" dirty="0">
                        <a:solidFill>
                          <a:schemeClr val="tx1"/>
                        </a:solidFill>
                        <a:latin typeface="Arial" pitchFamily="34" charset="0"/>
                        <a:ea typeface="+mn-ea"/>
                        <a:cs typeface="Arial" pitchFamily="34" charset="0"/>
                      </a:endParaRP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06150">
                <a:tc>
                  <a:txBody>
                    <a:bodyPr/>
                    <a:lstStyle/>
                    <a:p>
                      <a:pPr algn="l" fontAlgn="ctr"/>
                      <a:r>
                        <a:rPr lang="en-US" sz="1200" b="1" i="0" u="none" strike="noStrike">
                          <a:solidFill>
                            <a:srgbClr val="000000"/>
                          </a:solidFill>
                          <a:latin typeface="Arial" pitchFamily="34" charset="0"/>
                          <a:cs typeface="Arial" pitchFamily="34" charset="0"/>
                        </a:rPr>
                        <a:t>EUROPE - External</a:t>
                      </a:r>
                    </a:p>
                  </a:txBody>
                  <a:tcPr marL="6906"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3"/>
                    </a:solidFill>
                  </a:tcPr>
                </a:tc>
                <a:tc>
                  <a:txBody>
                    <a:bodyPr/>
                    <a:lstStyle/>
                    <a:p>
                      <a:pPr algn="r" fontAlgn="ctr"/>
                      <a:r>
                        <a:rPr lang="en-US" sz="1400" b="1" i="0" u="none" strike="noStrike">
                          <a:solidFill>
                            <a:srgbClr val="000000"/>
                          </a:solidFill>
                          <a:latin typeface="Arial" pitchFamily="34" charset="0"/>
                          <a:cs typeface="Arial" pitchFamily="34" charset="0"/>
                        </a:rPr>
                        <a:t>$1,481,280</a:t>
                      </a:r>
                      <a:endParaRPr lang="en-US" sz="1400" b="1" i="0" u="none" strike="noStrike" dirty="0">
                        <a:solidFill>
                          <a:srgbClr val="000000"/>
                        </a:solidFill>
                        <a:latin typeface="Arial" pitchFamily="34" charset="0"/>
                        <a:cs typeface="Arial" pitchFamily="34" charset="0"/>
                      </a:endParaRPr>
                    </a:p>
                  </a:txBody>
                  <a:tcPr marL="6906"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3"/>
                    </a:solidFill>
                  </a:tcPr>
                </a:tc>
                <a:tc>
                  <a:txBody>
                    <a:bodyPr/>
                    <a:lstStyle/>
                    <a:p>
                      <a:pPr marL="0" algn="r" defTabSz="914400" rtl="0" eaLnBrk="1" fontAlgn="ctr" latinLnBrk="0" hangingPunct="1"/>
                      <a:r>
                        <a:rPr lang="en-US" sz="1400" b="1" i="0" u="none" strike="noStrike" kern="1200">
                          <a:solidFill>
                            <a:schemeClr val="tx1"/>
                          </a:solidFill>
                          <a:latin typeface="Arial" pitchFamily="34" charset="0"/>
                          <a:ea typeface="+mn-ea"/>
                          <a:cs typeface="Arial" pitchFamily="34" charset="0"/>
                        </a:rPr>
                        <a:t>$1,237,937</a:t>
                      </a:r>
                      <a:endParaRPr lang="en-US" sz="1400" b="1" i="0" u="none" strike="noStrike" kern="1200" dirty="0">
                        <a:solidFill>
                          <a:schemeClr val="tx1"/>
                        </a:solidFill>
                        <a:latin typeface="Arial" pitchFamily="34" charset="0"/>
                        <a:ea typeface="+mn-ea"/>
                        <a:cs typeface="Arial" pitchFamily="34" charset="0"/>
                      </a:endParaRP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3"/>
                    </a:solidFill>
                  </a:tcPr>
                </a:tc>
                <a:tc>
                  <a:txBody>
                    <a:bodyPr/>
                    <a:lstStyle/>
                    <a:p>
                      <a:pPr marL="0" algn="r" defTabSz="914400" rtl="0" eaLnBrk="1" fontAlgn="ctr" latinLnBrk="0" hangingPunct="1"/>
                      <a:r>
                        <a:rPr lang="en-US" sz="1400" b="1" i="0" u="none" strike="noStrike" kern="1200">
                          <a:solidFill>
                            <a:schemeClr val="tx1"/>
                          </a:solidFill>
                          <a:latin typeface="Arial" pitchFamily="34" charset="0"/>
                          <a:ea typeface="+mn-ea"/>
                          <a:cs typeface="Arial" pitchFamily="34" charset="0"/>
                        </a:rPr>
                        <a:t>84%</a:t>
                      </a:r>
                      <a:endParaRPr lang="en-US" sz="1400" b="1" i="0" u="none" strike="noStrike" kern="1200" dirty="0">
                        <a:solidFill>
                          <a:schemeClr val="tx1"/>
                        </a:solidFill>
                        <a:latin typeface="Arial" pitchFamily="34" charset="0"/>
                        <a:ea typeface="+mn-ea"/>
                        <a:cs typeface="Arial" pitchFamily="34" charset="0"/>
                      </a:endParaRP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3"/>
                    </a:solidFill>
                  </a:tcPr>
                </a:tc>
                <a:extLst>
                  <a:ext uri="{0D108BD9-81ED-4DB2-BD59-A6C34878D82A}">
                    <a16:rowId xmlns:a16="http://schemas.microsoft.com/office/drawing/2014/main" val="10005"/>
                  </a:ext>
                </a:extLst>
              </a:tr>
              <a:tr h="243272">
                <a:tc>
                  <a:txBody>
                    <a:bodyPr/>
                    <a:lstStyle/>
                    <a:p>
                      <a:pPr algn="l" fontAlgn="ctr"/>
                      <a:r>
                        <a:rPr lang="en-US" sz="1200" b="1" i="0" u="none" strike="noStrike">
                          <a:solidFill>
                            <a:srgbClr val="000000"/>
                          </a:solidFill>
                          <a:latin typeface="Arial" pitchFamily="34" charset="0"/>
                          <a:cs typeface="Arial" pitchFamily="34" charset="0"/>
                        </a:rPr>
                        <a:t>Corporate Acct</a:t>
                      </a:r>
                    </a:p>
                  </a:txBody>
                  <a:tcPr marL="62157"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solidFill>
                            <a:srgbClr val="000000"/>
                          </a:solidFill>
                          <a:latin typeface="Arial" pitchFamily="34" charset="0"/>
                          <a:cs typeface="Arial" pitchFamily="34" charset="0"/>
                        </a:rPr>
                        <a:t>$413,000</a:t>
                      </a:r>
                      <a:endParaRPr lang="en-US" sz="1400" b="0" i="0" u="none" strike="noStrike" dirty="0">
                        <a:solidFill>
                          <a:srgbClr val="000000"/>
                        </a:solidFill>
                        <a:latin typeface="Arial" pitchFamily="34" charset="0"/>
                        <a:cs typeface="Arial" pitchFamily="34" charset="0"/>
                      </a:endParaRPr>
                    </a:p>
                  </a:txBody>
                  <a:tcPr marL="6906"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r" defTabSz="914400" rtl="0" eaLnBrk="1" fontAlgn="ctr" latinLnBrk="0" hangingPunct="1"/>
                      <a:r>
                        <a:rPr lang="en-US" sz="1400" b="1" i="0" u="none" strike="noStrike" kern="1200">
                          <a:solidFill>
                            <a:schemeClr val="tx1"/>
                          </a:solidFill>
                          <a:latin typeface="Arial" pitchFamily="34" charset="0"/>
                          <a:ea typeface="+mn-ea"/>
                          <a:cs typeface="Arial" pitchFamily="34" charset="0"/>
                        </a:rPr>
                        <a:t>$587,762</a:t>
                      </a:r>
                      <a:endParaRPr lang="en-US" sz="1400" b="1" i="0" u="none" strike="noStrike" kern="1200" dirty="0">
                        <a:solidFill>
                          <a:schemeClr val="tx1"/>
                        </a:solidFill>
                        <a:latin typeface="Arial" pitchFamily="34" charset="0"/>
                        <a:ea typeface="+mn-ea"/>
                        <a:cs typeface="Arial" pitchFamily="34" charset="0"/>
                      </a:endParaRP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r" defTabSz="914400" rtl="0" eaLnBrk="1" fontAlgn="ctr" latinLnBrk="0" hangingPunct="1"/>
                      <a:r>
                        <a:rPr lang="en-US" sz="1400" b="1" i="0" u="none" strike="noStrike" kern="1200">
                          <a:solidFill>
                            <a:schemeClr val="tx1"/>
                          </a:solidFill>
                          <a:latin typeface="Arial" pitchFamily="34" charset="0"/>
                          <a:ea typeface="+mn-ea"/>
                          <a:cs typeface="Arial" pitchFamily="34" charset="0"/>
                        </a:rPr>
                        <a:t>142%</a:t>
                      </a:r>
                      <a:endParaRPr lang="en-US" sz="1400" b="1" i="0" u="none" strike="noStrike" kern="1200" dirty="0">
                        <a:solidFill>
                          <a:schemeClr val="tx1"/>
                        </a:solidFill>
                        <a:latin typeface="Arial" pitchFamily="34" charset="0"/>
                        <a:ea typeface="+mn-ea"/>
                        <a:cs typeface="Arial" pitchFamily="34" charset="0"/>
                      </a:endParaRP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43272">
                <a:tc>
                  <a:txBody>
                    <a:bodyPr/>
                    <a:lstStyle/>
                    <a:p>
                      <a:pPr algn="l" fontAlgn="ctr"/>
                      <a:r>
                        <a:rPr lang="en-US" sz="1200" b="1" i="0" u="none" strike="noStrike">
                          <a:solidFill>
                            <a:srgbClr val="000000"/>
                          </a:solidFill>
                          <a:latin typeface="Arial" pitchFamily="34" charset="0"/>
                          <a:cs typeface="Arial" pitchFamily="34" charset="0"/>
                        </a:rPr>
                        <a:t>Sales Executive 1</a:t>
                      </a:r>
                      <a:endParaRPr lang="en-US" sz="1200" b="1" i="0" u="none" strike="noStrike" dirty="0">
                        <a:solidFill>
                          <a:srgbClr val="000000"/>
                        </a:solidFill>
                        <a:latin typeface="Arial" pitchFamily="34" charset="0"/>
                        <a:cs typeface="Arial" pitchFamily="34" charset="0"/>
                      </a:endParaRPr>
                    </a:p>
                  </a:txBody>
                  <a:tcPr marL="62157"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solidFill>
                            <a:srgbClr val="000000"/>
                          </a:solidFill>
                          <a:latin typeface="Arial" pitchFamily="34" charset="0"/>
                          <a:cs typeface="Arial" pitchFamily="34" charset="0"/>
                        </a:rPr>
                        <a:t>$484,780</a:t>
                      </a:r>
                      <a:endParaRPr lang="en-US" sz="1400" b="0" i="0" u="none" strike="noStrike" dirty="0">
                        <a:solidFill>
                          <a:srgbClr val="000000"/>
                        </a:solidFill>
                        <a:latin typeface="Arial" pitchFamily="34" charset="0"/>
                        <a:cs typeface="Arial" pitchFamily="34" charset="0"/>
                      </a:endParaRPr>
                    </a:p>
                  </a:txBody>
                  <a:tcPr marL="6906"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r" defTabSz="914400" rtl="0" eaLnBrk="1" fontAlgn="ctr" latinLnBrk="0" hangingPunct="1"/>
                      <a:r>
                        <a:rPr lang="en-US" sz="1400" b="1" i="0" u="none" strike="noStrike" kern="1200">
                          <a:solidFill>
                            <a:schemeClr val="tx1"/>
                          </a:solidFill>
                          <a:latin typeface="Arial" pitchFamily="34" charset="0"/>
                          <a:ea typeface="+mn-ea"/>
                          <a:cs typeface="Arial" pitchFamily="34" charset="0"/>
                        </a:rPr>
                        <a:t>$441,850</a:t>
                      </a:r>
                      <a:endParaRPr lang="en-US" sz="1400" b="1" i="0" u="none" strike="noStrike" kern="1200" dirty="0">
                        <a:solidFill>
                          <a:schemeClr val="tx1"/>
                        </a:solidFill>
                        <a:latin typeface="Arial" pitchFamily="34" charset="0"/>
                        <a:ea typeface="+mn-ea"/>
                        <a:cs typeface="Arial" pitchFamily="34" charset="0"/>
                      </a:endParaRP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r" defTabSz="914400" rtl="0" eaLnBrk="1" fontAlgn="ctr" latinLnBrk="0" hangingPunct="1"/>
                      <a:r>
                        <a:rPr lang="en-US" sz="1400" b="1" i="0" u="none" strike="noStrike" kern="1200">
                          <a:solidFill>
                            <a:schemeClr val="tx1"/>
                          </a:solidFill>
                          <a:latin typeface="Arial" pitchFamily="34" charset="0"/>
                          <a:ea typeface="+mn-ea"/>
                          <a:cs typeface="Arial" pitchFamily="34" charset="0"/>
                        </a:rPr>
                        <a:t>91%</a:t>
                      </a:r>
                      <a:endParaRPr lang="en-US" sz="1400" b="1" i="0" u="none" strike="noStrike" kern="1200" dirty="0">
                        <a:solidFill>
                          <a:schemeClr val="tx1"/>
                        </a:solidFill>
                        <a:latin typeface="Arial" pitchFamily="34" charset="0"/>
                        <a:ea typeface="+mn-ea"/>
                        <a:cs typeface="Arial" pitchFamily="34" charset="0"/>
                      </a:endParaRP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43272">
                <a:tc>
                  <a:txBody>
                    <a:bodyPr/>
                    <a:lstStyle/>
                    <a:p>
                      <a:pPr algn="l" fontAlgn="ctr"/>
                      <a:r>
                        <a:rPr lang="en-US" sz="1200" b="1" i="0" u="none" strike="noStrike">
                          <a:solidFill>
                            <a:srgbClr val="000000"/>
                          </a:solidFill>
                          <a:latin typeface="Arial" pitchFamily="34" charset="0"/>
                          <a:cs typeface="Arial" pitchFamily="34" charset="0"/>
                        </a:rPr>
                        <a:t>Sales Executive 2</a:t>
                      </a:r>
                      <a:endParaRPr lang="en-US" sz="1200" b="1" i="0" u="none" strike="noStrike" dirty="0">
                        <a:solidFill>
                          <a:srgbClr val="000000"/>
                        </a:solidFill>
                        <a:latin typeface="Arial" pitchFamily="34" charset="0"/>
                        <a:cs typeface="Arial" pitchFamily="34" charset="0"/>
                      </a:endParaRPr>
                    </a:p>
                  </a:txBody>
                  <a:tcPr marL="62157"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solidFill>
                            <a:srgbClr val="000000"/>
                          </a:solidFill>
                          <a:latin typeface="Arial" pitchFamily="34" charset="0"/>
                          <a:cs typeface="Arial" pitchFamily="34" charset="0"/>
                        </a:rPr>
                        <a:t>$583,500</a:t>
                      </a:r>
                      <a:endParaRPr lang="en-US" sz="1400" b="0" i="0" u="none" strike="noStrike" dirty="0">
                        <a:solidFill>
                          <a:srgbClr val="000000"/>
                        </a:solidFill>
                        <a:latin typeface="Arial" pitchFamily="34" charset="0"/>
                        <a:cs typeface="Arial" pitchFamily="34" charset="0"/>
                      </a:endParaRPr>
                    </a:p>
                  </a:txBody>
                  <a:tcPr marL="6906"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r" defTabSz="914400" rtl="0" eaLnBrk="1" fontAlgn="ctr" latinLnBrk="0" hangingPunct="1"/>
                      <a:r>
                        <a:rPr lang="en-US" sz="1400" b="1" i="0" u="none" strike="noStrike" kern="1200">
                          <a:solidFill>
                            <a:schemeClr val="tx1"/>
                          </a:solidFill>
                          <a:latin typeface="Arial" pitchFamily="34" charset="0"/>
                          <a:ea typeface="+mn-ea"/>
                          <a:cs typeface="Arial" pitchFamily="34" charset="0"/>
                        </a:rPr>
                        <a:t>$208,325</a:t>
                      </a:r>
                      <a:endParaRPr lang="en-US" sz="1400" b="1" i="0" u="none" strike="noStrike" kern="1200" dirty="0">
                        <a:solidFill>
                          <a:schemeClr val="tx1"/>
                        </a:solidFill>
                        <a:latin typeface="Arial" pitchFamily="34" charset="0"/>
                        <a:ea typeface="+mn-ea"/>
                        <a:cs typeface="Arial" pitchFamily="34" charset="0"/>
                      </a:endParaRP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r" defTabSz="914400" rtl="0" eaLnBrk="1" fontAlgn="ctr" latinLnBrk="0" hangingPunct="1"/>
                      <a:r>
                        <a:rPr lang="en-US" sz="1400" b="1" i="0" u="none" strike="noStrike" kern="1200">
                          <a:solidFill>
                            <a:schemeClr val="tx1"/>
                          </a:solidFill>
                          <a:latin typeface="Arial" pitchFamily="34" charset="0"/>
                          <a:ea typeface="+mn-ea"/>
                          <a:cs typeface="Arial" pitchFamily="34" charset="0"/>
                        </a:rPr>
                        <a:t>36%</a:t>
                      </a:r>
                      <a:endParaRPr lang="en-US" sz="1400" b="1" i="0" u="none" strike="noStrike" kern="1200" dirty="0">
                        <a:solidFill>
                          <a:schemeClr val="tx1"/>
                        </a:solidFill>
                        <a:latin typeface="Arial" pitchFamily="34" charset="0"/>
                        <a:ea typeface="+mn-ea"/>
                        <a:cs typeface="Arial" pitchFamily="34" charset="0"/>
                      </a:endParaRP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37227">
                <a:tc>
                  <a:txBody>
                    <a:bodyPr/>
                    <a:lstStyle/>
                    <a:p>
                      <a:pPr algn="l" fontAlgn="ctr"/>
                      <a:r>
                        <a:rPr lang="en-US" sz="1200" b="1" i="0" u="none" strike="noStrike">
                          <a:solidFill>
                            <a:srgbClr val="000000"/>
                          </a:solidFill>
                          <a:latin typeface="Arial" pitchFamily="34" charset="0"/>
                          <a:cs typeface="Arial" pitchFamily="34" charset="0"/>
                        </a:rPr>
                        <a:t>APAC - External</a:t>
                      </a:r>
                    </a:p>
                  </a:txBody>
                  <a:tcPr marL="6906"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3"/>
                    </a:solidFill>
                  </a:tcPr>
                </a:tc>
                <a:tc>
                  <a:txBody>
                    <a:bodyPr/>
                    <a:lstStyle/>
                    <a:p>
                      <a:pPr algn="r" fontAlgn="ctr"/>
                      <a:r>
                        <a:rPr lang="en-US" sz="1400" b="1" i="0" u="none" strike="noStrike">
                          <a:solidFill>
                            <a:srgbClr val="000000"/>
                          </a:solidFill>
                          <a:latin typeface="Arial" pitchFamily="34" charset="0"/>
                          <a:cs typeface="Arial" pitchFamily="34" charset="0"/>
                        </a:rPr>
                        <a:t>$204,000</a:t>
                      </a:r>
                      <a:endParaRPr lang="en-US" sz="1400" b="1" i="0" u="none" strike="noStrike" dirty="0">
                        <a:solidFill>
                          <a:srgbClr val="000000"/>
                        </a:solidFill>
                        <a:latin typeface="Arial" pitchFamily="34" charset="0"/>
                        <a:cs typeface="Arial" pitchFamily="34" charset="0"/>
                      </a:endParaRPr>
                    </a:p>
                  </a:txBody>
                  <a:tcPr marL="6906"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3"/>
                    </a:solidFill>
                  </a:tcPr>
                </a:tc>
                <a:tc>
                  <a:txBody>
                    <a:bodyPr/>
                    <a:lstStyle/>
                    <a:p>
                      <a:pPr marL="0" algn="r" defTabSz="914400" rtl="0" eaLnBrk="1" fontAlgn="ctr" latinLnBrk="0" hangingPunct="1"/>
                      <a:r>
                        <a:rPr lang="en-US" sz="1400" b="1" i="0" u="none" strike="noStrike" kern="1200">
                          <a:solidFill>
                            <a:schemeClr val="tx1"/>
                          </a:solidFill>
                          <a:latin typeface="Arial" pitchFamily="34" charset="0"/>
                          <a:ea typeface="+mn-ea"/>
                          <a:cs typeface="Arial" pitchFamily="34" charset="0"/>
                        </a:rPr>
                        <a:t>$144,610</a:t>
                      </a:r>
                      <a:endParaRPr lang="en-US" sz="1400" b="1" i="0" u="none" strike="noStrike" kern="1200" dirty="0">
                        <a:solidFill>
                          <a:schemeClr val="tx1"/>
                        </a:solidFill>
                        <a:latin typeface="Arial" pitchFamily="34" charset="0"/>
                        <a:ea typeface="+mn-ea"/>
                        <a:cs typeface="Arial" pitchFamily="34" charset="0"/>
                      </a:endParaRP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3"/>
                    </a:solidFill>
                  </a:tcPr>
                </a:tc>
                <a:tc>
                  <a:txBody>
                    <a:bodyPr/>
                    <a:lstStyle/>
                    <a:p>
                      <a:pPr marL="0" algn="r" defTabSz="914400" rtl="0" eaLnBrk="1" fontAlgn="ctr" latinLnBrk="0" hangingPunct="1"/>
                      <a:r>
                        <a:rPr lang="en-US" sz="1400" b="1" i="0" u="none" strike="noStrike" kern="1200">
                          <a:solidFill>
                            <a:schemeClr val="tx1"/>
                          </a:solidFill>
                          <a:latin typeface="Arial" pitchFamily="34" charset="0"/>
                          <a:ea typeface="+mn-ea"/>
                          <a:cs typeface="Arial" pitchFamily="34" charset="0"/>
                        </a:rPr>
                        <a:t>71%</a:t>
                      </a:r>
                      <a:endParaRPr lang="en-US" sz="1400" b="1" i="0" u="none" strike="noStrike" kern="1200" dirty="0">
                        <a:solidFill>
                          <a:schemeClr val="tx1"/>
                        </a:solidFill>
                        <a:latin typeface="Arial" pitchFamily="34" charset="0"/>
                        <a:ea typeface="+mn-ea"/>
                        <a:cs typeface="Arial" pitchFamily="34" charset="0"/>
                      </a:endParaRP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3"/>
                    </a:solidFill>
                  </a:tcPr>
                </a:tc>
                <a:extLst>
                  <a:ext uri="{0D108BD9-81ED-4DB2-BD59-A6C34878D82A}">
                    <a16:rowId xmlns:a16="http://schemas.microsoft.com/office/drawing/2014/main" val="10009"/>
                  </a:ext>
                </a:extLst>
              </a:tr>
              <a:tr h="243272">
                <a:tc>
                  <a:txBody>
                    <a:bodyPr/>
                    <a:lstStyle/>
                    <a:p>
                      <a:pPr algn="l" fontAlgn="ctr"/>
                      <a:r>
                        <a:rPr lang="en-US" sz="1200" b="1" i="0" u="none" strike="noStrike" dirty="0">
                          <a:solidFill>
                            <a:srgbClr val="000000"/>
                          </a:solidFill>
                          <a:latin typeface="Arial" pitchFamily="34" charset="0"/>
                          <a:cs typeface="Arial" pitchFamily="34" charset="0"/>
                        </a:rPr>
                        <a:t>Sales Executive 1</a:t>
                      </a:r>
                    </a:p>
                  </a:txBody>
                  <a:tcPr marL="62157"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solidFill>
                            <a:srgbClr val="000000"/>
                          </a:solidFill>
                          <a:latin typeface="Arial" pitchFamily="34" charset="0"/>
                          <a:cs typeface="Arial" pitchFamily="34" charset="0"/>
                        </a:rPr>
                        <a:t>$204,000</a:t>
                      </a:r>
                      <a:endParaRPr lang="en-US" sz="1400" b="0" i="0" u="none" strike="noStrike" dirty="0">
                        <a:solidFill>
                          <a:srgbClr val="000000"/>
                        </a:solidFill>
                        <a:latin typeface="Arial" pitchFamily="34" charset="0"/>
                        <a:cs typeface="Arial" pitchFamily="34" charset="0"/>
                      </a:endParaRPr>
                    </a:p>
                  </a:txBody>
                  <a:tcPr marL="6906"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r" defTabSz="914400" rtl="0" eaLnBrk="1" fontAlgn="ctr" latinLnBrk="0" hangingPunct="1"/>
                      <a:r>
                        <a:rPr lang="en-US" sz="1400" b="1" i="0" u="none" strike="noStrike" kern="1200">
                          <a:solidFill>
                            <a:schemeClr val="tx1"/>
                          </a:solidFill>
                          <a:latin typeface="Arial" pitchFamily="34" charset="0"/>
                          <a:ea typeface="+mn-ea"/>
                          <a:cs typeface="Arial" pitchFamily="34" charset="0"/>
                        </a:rPr>
                        <a:t>$144,610</a:t>
                      </a:r>
                      <a:endParaRPr lang="en-US" sz="1400" b="1" i="0" u="none" strike="noStrike" kern="1200" dirty="0">
                        <a:solidFill>
                          <a:schemeClr val="tx1"/>
                        </a:solidFill>
                        <a:latin typeface="Arial" pitchFamily="34" charset="0"/>
                        <a:ea typeface="+mn-ea"/>
                        <a:cs typeface="Arial" pitchFamily="34" charset="0"/>
                      </a:endParaRP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r" defTabSz="914400" rtl="0" eaLnBrk="1" fontAlgn="ctr" latinLnBrk="0" hangingPunct="1"/>
                      <a:r>
                        <a:rPr lang="en-US" sz="1400" b="1" i="0" u="none" strike="noStrike" kern="1200">
                          <a:solidFill>
                            <a:schemeClr val="tx1"/>
                          </a:solidFill>
                          <a:latin typeface="Arial" pitchFamily="34" charset="0"/>
                          <a:ea typeface="+mn-ea"/>
                          <a:cs typeface="Arial" pitchFamily="34" charset="0"/>
                        </a:rPr>
                        <a:t>71%</a:t>
                      </a:r>
                      <a:endParaRPr lang="en-US" sz="1400" b="1" i="0" u="none" strike="noStrike" kern="1200" dirty="0">
                        <a:solidFill>
                          <a:schemeClr val="tx1"/>
                        </a:solidFill>
                        <a:latin typeface="Arial" pitchFamily="34" charset="0"/>
                        <a:ea typeface="+mn-ea"/>
                        <a:cs typeface="Arial" pitchFamily="34" charset="0"/>
                      </a:endParaRP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58303">
                <a:tc>
                  <a:txBody>
                    <a:bodyPr/>
                    <a:lstStyle/>
                    <a:p>
                      <a:pPr algn="l" fontAlgn="ctr"/>
                      <a:r>
                        <a:rPr lang="en-US" sz="1200" b="1" i="0" u="none" strike="noStrike">
                          <a:solidFill>
                            <a:srgbClr val="FFFFFF"/>
                          </a:solidFill>
                          <a:latin typeface="Arial" pitchFamily="34" charset="0"/>
                          <a:cs typeface="Arial" pitchFamily="34" charset="0"/>
                        </a:rPr>
                        <a:t>TOTAL ABC</a:t>
                      </a:r>
                      <a:endParaRPr lang="en-US" sz="1200" b="1" i="0" u="none" strike="noStrike" dirty="0">
                        <a:solidFill>
                          <a:srgbClr val="FFFFFF"/>
                        </a:solidFill>
                        <a:latin typeface="Arial" pitchFamily="34" charset="0"/>
                        <a:cs typeface="Arial" pitchFamily="34" charset="0"/>
                      </a:endParaRPr>
                    </a:p>
                  </a:txBody>
                  <a:tcPr marL="6906"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F253F"/>
                    </a:solidFill>
                  </a:tcPr>
                </a:tc>
                <a:tc>
                  <a:txBody>
                    <a:bodyPr/>
                    <a:lstStyle/>
                    <a:p>
                      <a:pPr algn="r" fontAlgn="ctr"/>
                      <a:r>
                        <a:rPr lang="en-US" sz="1400" b="1" i="0" u="none" strike="noStrike">
                          <a:solidFill>
                            <a:srgbClr val="FFFFFF"/>
                          </a:solidFill>
                          <a:latin typeface="Arial" pitchFamily="34" charset="0"/>
                          <a:cs typeface="Arial" pitchFamily="34" charset="0"/>
                        </a:rPr>
                        <a:t>$5,492,780</a:t>
                      </a:r>
                      <a:endParaRPr lang="en-US" sz="1400" b="1" i="0" u="none" strike="noStrike" dirty="0">
                        <a:solidFill>
                          <a:srgbClr val="FFFFFF"/>
                        </a:solidFill>
                        <a:latin typeface="Arial" pitchFamily="34" charset="0"/>
                        <a:cs typeface="Arial" pitchFamily="34" charset="0"/>
                      </a:endParaRPr>
                    </a:p>
                  </a:txBody>
                  <a:tcPr marL="6906"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F253F"/>
                    </a:solidFill>
                  </a:tcPr>
                </a:tc>
                <a:tc>
                  <a:txBody>
                    <a:bodyPr/>
                    <a:lstStyle/>
                    <a:p>
                      <a:pPr marL="0" algn="r" defTabSz="914400" rtl="0" eaLnBrk="1" fontAlgn="ctr" latinLnBrk="0" hangingPunct="1"/>
                      <a:r>
                        <a:rPr lang="en-US" sz="1400" b="1" i="0" u="none" strike="noStrike" kern="1200">
                          <a:solidFill>
                            <a:schemeClr val="bg1"/>
                          </a:solidFill>
                          <a:latin typeface="Arial" pitchFamily="34" charset="0"/>
                          <a:ea typeface="+mn-ea"/>
                          <a:cs typeface="Arial" pitchFamily="34" charset="0"/>
                        </a:rPr>
                        <a:t>$3,998,651</a:t>
                      </a:r>
                      <a:endParaRPr lang="en-US" sz="1400" b="1" i="0" u="none" strike="noStrike" kern="1200" dirty="0">
                        <a:solidFill>
                          <a:schemeClr val="bg1"/>
                        </a:solidFill>
                        <a:latin typeface="Arial" pitchFamily="34" charset="0"/>
                        <a:ea typeface="+mn-ea"/>
                        <a:cs typeface="Arial" pitchFamily="34" charset="0"/>
                      </a:endParaRP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F253F"/>
                    </a:solidFill>
                  </a:tcPr>
                </a:tc>
                <a:tc>
                  <a:txBody>
                    <a:bodyPr/>
                    <a:lstStyle/>
                    <a:p>
                      <a:pPr marL="0" algn="r" defTabSz="914400" rtl="0" eaLnBrk="1" fontAlgn="ctr" latinLnBrk="0" hangingPunct="1"/>
                      <a:r>
                        <a:rPr lang="en-US" sz="1400" b="1" i="0" u="none" strike="noStrike" kern="1200" dirty="0">
                          <a:solidFill>
                            <a:schemeClr val="bg1"/>
                          </a:solidFill>
                          <a:latin typeface="Arial" pitchFamily="34" charset="0"/>
                          <a:ea typeface="+mn-ea"/>
                          <a:cs typeface="Arial" pitchFamily="34" charset="0"/>
                        </a:rPr>
                        <a:t>73%</a:t>
                      </a:r>
                    </a:p>
                  </a:txBody>
                  <a:tcPr marL="6906" marR="6906" marT="69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F253F"/>
                    </a:solidFill>
                  </a:tcPr>
                </a:tc>
                <a:extLst>
                  <a:ext uri="{0D108BD9-81ED-4DB2-BD59-A6C34878D82A}">
                    <a16:rowId xmlns:a16="http://schemas.microsoft.com/office/drawing/2014/main" val="10011"/>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ECA8922D-D74E-40C4-9212-E9C1AAC9F7ED}"/>
              </a:ext>
            </a:extLst>
          </p:cNvPr>
          <p:cNvSpPr>
            <a:spLocks noGrp="1" noChangeArrowheads="1"/>
          </p:cNvSpPr>
          <p:nvPr>
            <p:ph type="title"/>
          </p:nvPr>
        </p:nvSpPr>
        <p:spPr/>
        <p:txBody>
          <a:bodyPr/>
          <a:lstStyle/>
          <a:p>
            <a:pPr eaLnBrk="1" hangingPunct="1"/>
            <a:r>
              <a:rPr lang="en-US" altLang="en-US" sz="3200"/>
              <a:t>Sales Executive Revenue through various streams</a:t>
            </a:r>
          </a:p>
        </p:txBody>
      </p:sp>
      <p:graphicFrame>
        <p:nvGraphicFramePr>
          <p:cNvPr id="5" name="Table 4">
            <a:extLst>
              <a:ext uri="{FF2B5EF4-FFF2-40B4-BE49-F238E27FC236}">
                <a16:creationId xmlns:a16="http://schemas.microsoft.com/office/drawing/2014/main" id="{2DD56005-DE46-480B-A658-5368CDF2C036}"/>
              </a:ext>
            </a:extLst>
          </p:cNvPr>
          <p:cNvGraphicFramePr>
            <a:graphicFrameLocks noGrp="1"/>
          </p:cNvGraphicFramePr>
          <p:nvPr/>
        </p:nvGraphicFramePr>
        <p:xfrm>
          <a:off x="990600" y="1676400"/>
          <a:ext cx="6172199" cy="3395666"/>
        </p:xfrm>
        <a:graphic>
          <a:graphicData uri="http://schemas.openxmlformats.org/drawingml/2006/table">
            <a:tbl>
              <a:tblPr/>
              <a:tblGrid>
                <a:gridCol w="1508759">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53924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3"/>
                    </a:ext>
                  </a:extLst>
                </a:gridCol>
              </a:tblGrid>
              <a:tr h="555550">
                <a:tc>
                  <a:txBody>
                    <a:bodyPr/>
                    <a:lstStyle/>
                    <a:p>
                      <a:pPr algn="ctr" rtl="0" fontAlgn="ctr"/>
                      <a:r>
                        <a:rPr lang="en-US" sz="1200" b="1" i="0" u="none" strike="noStrike" dirty="0">
                          <a:solidFill>
                            <a:srgbClr val="000000"/>
                          </a:solidFill>
                          <a:latin typeface="Arial" pitchFamily="34" charset="0"/>
                          <a:cs typeface="Arial" pitchFamily="34" charset="0"/>
                        </a:rPr>
                        <a:t>Revenue sources </a:t>
                      </a:r>
                    </a:p>
                  </a:txBody>
                  <a:tcPr marL="9525" marR="9525"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rtl="0" fontAlgn="ctr"/>
                      <a:r>
                        <a:rPr lang="en-US" sz="1200" b="1" i="0" u="none" strike="noStrike" dirty="0">
                          <a:solidFill>
                            <a:srgbClr val="000000"/>
                          </a:solidFill>
                          <a:latin typeface="Arial" pitchFamily="34" charset="0"/>
                          <a:cs typeface="Arial" pitchFamily="34" charset="0"/>
                        </a:rPr>
                        <a:t>Sales Executive Target for FY 2011(in USD)</a:t>
                      </a:r>
                    </a:p>
                  </a:txBody>
                  <a:tcPr marL="6906" marR="6906" marT="69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rtl="0" fontAlgn="ctr"/>
                      <a:r>
                        <a:rPr lang="en-US" sz="1200" b="1" i="0" u="none" strike="noStrike" dirty="0">
                          <a:solidFill>
                            <a:srgbClr val="000000"/>
                          </a:solidFill>
                          <a:latin typeface="Arial" pitchFamily="34" charset="0"/>
                          <a:cs typeface="Arial" pitchFamily="34" charset="0"/>
                        </a:rPr>
                        <a:t>Actual Cumulative</a:t>
                      </a:r>
                    </a:p>
                  </a:txBody>
                  <a:tcPr marL="6906" marR="6906" marT="69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tc>
                  <a:txBody>
                    <a:bodyPr/>
                    <a:lstStyle/>
                    <a:p>
                      <a:pPr algn="ctr" rtl="0" fontAlgn="ctr"/>
                      <a:r>
                        <a:rPr lang="en-US" sz="1200" b="1" i="0" u="none" strike="noStrike" dirty="0">
                          <a:solidFill>
                            <a:srgbClr val="000000"/>
                          </a:solidFill>
                          <a:latin typeface="Arial" pitchFamily="34" charset="0"/>
                          <a:cs typeface="Arial" pitchFamily="34" charset="0"/>
                        </a:rPr>
                        <a:t>% Achieved</a:t>
                      </a:r>
                    </a:p>
                  </a:txBody>
                  <a:tcPr marL="6906" marR="6906" marT="69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8D8"/>
                    </a:solidFill>
                  </a:tcPr>
                </a:tc>
                <a:extLst>
                  <a:ext uri="{0D108BD9-81ED-4DB2-BD59-A6C34878D82A}">
                    <a16:rowId xmlns:a16="http://schemas.microsoft.com/office/drawing/2014/main" val="10000"/>
                  </a:ext>
                </a:extLst>
              </a:tr>
              <a:tr h="216257">
                <a:tc>
                  <a:txBody>
                    <a:bodyPr/>
                    <a:lstStyle/>
                    <a:p>
                      <a:pPr algn="l" fontAlgn="b"/>
                      <a:r>
                        <a:rPr lang="en-US" sz="1200" b="1" i="0" u="none" strike="noStrike" baseline="0" dirty="0">
                          <a:solidFill>
                            <a:schemeClr val="tx1"/>
                          </a:solidFill>
                          <a:latin typeface="Arial" pitchFamily="34" charset="0"/>
                          <a:cs typeface="Arial" pitchFamily="34" charset="0"/>
                        </a:rPr>
                        <a:t>Internal</a:t>
                      </a:r>
                    </a:p>
                  </a:txBody>
                  <a:tcPr marL="7749" marR="7749" marT="77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rtl="0" fontAlgn="b"/>
                      <a:r>
                        <a:rPr lang="en-US" sz="1200" b="1" i="0" u="none" strike="noStrike" dirty="0">
                          <a:solidFill>
                            <a:schemeClr val="tx1"/>
                          </a:solidFill>
                          <a:latin typeface="Arial"/>
                        </a:rPr>
                        <a:t>$2,202,000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n-US" sz="1100" b="1" i="0" u="none" strike="noStrike" dirty="0">
                          <a:solidFill>
                            <a:schemeClr val="tx1"/>
                          </a:solidFill>
                          <a:latin typeface="Arial"/>
                        </a:rPr>
                        <a:t>$1,718,612</a:t>
                      </a:r>
                    </a:p>
                  </a:txBody>
                  <a:tcPr marL="9525" marR="9525" marT="952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rtl="0" fontAlgn="b"/>
                      <a:r>
                        <a:rPr lang="en-US" sz="1100" b="1" i="0" u="none" strike="noStrike" dirty="0">
                          <a:solidFill>
                            <a:schemeClr val="tx1"/>
                          </a:solidFill>
                          <a:latin typeface="Arial"/>
                        </a:rPr>
                        <a:t>78%</a:t>
                      </a:r>
                    </a:p>
                  </a:txBody>
                  <a:tcPr marL="9525" marR="9525" marT="952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extLst>
                  <a:ext uri="{0D108BD9-81ED-4DB2-BD59-A6C34878D82A}">
                    <a16:rowId xmlns:a16="http://schemas.microsoft.com/office/drawing/2014/main" val="10001"/>
                  </a:ext>
                </a:extLst>
              </a:tr>
              <a:tr h="223911">
                <a:tc>
                  <a:txBody>
                    <a:bodyPr/>
                    <a:lstStyle/>
                    <a:p>
                      <a:pPr algn="l" fontAlgn="b"/>
                      <a:r>
                        <a:rPr lang="en-US" sz="1200" b="1" i="0" u="none" strike="noStrike" baseline="0" dirty="0">
                          <a:solidFill>
                            <a:schemeClr val="tx1"/>
                          </a:solidFill>
                          <a:latin typeface="Arial" pitchFamily="34" charset="0"/>
                          <a:cs typeface="Arial" pitchFamily="34" charset="0"/>
                        </a:rPr>
                        <a:t>Existing</a:t>
                      </a:r>
                    </a:p>
                  </a:txBody>
                  <a:tcPr marL="7749" marR="7749" marT="77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rtl="0" fontAlgn="b"/>
                      <a:r>
                        <a:rPr lang="en-US" sz="1200" b="1" i="0" u="none" strike="noStrike" dirty="0">
                          <a:solidFill>
                            <a:schemeClr val="tx1"/>
                          </a:solidFill>
                          <a:latin typeface="Arial"/>
                        </a:rPr>
                        <a:t>$1,699,780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n-US" sz="1100" b="1" i="0" u="none" strike="noStrike" dirty="0">
                          <a:solidFill>
                            <a:schemeClr val="tx1"/>
                          </a:solidFill>
                          <a:latin typeface="Arial"/>
                        </a:rPr>
                        <a:t>$1,236,939</a:t>
                      </a:r>
                    </a:p>
                  </a:txBody>
                  <a:tcPr marL="9525" marR="9525" marT="952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rtl="0" fontAlgn="b"/>
                      <a:r>
                        <a:rPr lang="en-US" sz="1100" b="1" i="0" u="none" strike="noStrike" dirty="0">
                          <a:solidFill>
                            <a:schemeClr val="tx1"/>
                          </a:solidFill>
                          <a:latin typeface="Arial"/>
                        </a:rPr>
                        <a:t>73%</a:t>
                      </a:r>
                    </a:p>
                  </a:txBody>
                  <a:tcPr marL="9525" marR="9525" marT="952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extLst>
                  <a:ext uri="{0D108BD9-81ED-4DB2-BD59-A6C34878D82A}">
                    <a16:rowId xmlns:a16="http://schemas.microsoft.com/office/drawing/2014/main" val="10002"/>
                  </a:ext>
                </a:extLst>
              </a:tr>
              <a:tr h="223911">
                <a:tc>
                  <a:txBody>
                    <a:bodyPr/>
                    <a:lstStyle/>
                    <a:p>
                      <a:pPr algn="l" fontAlgn="b"/>
                      <a:r>
                        <a:rPr lang="en-US" sz="1200" b="0" i="0" u="none" strike="noStrike" baseline="0" dirty="0">
                          <a:solidFill>
                            <a:srgbClr val="000000"/>
                          </a:solidFill>
                          <a:latin typeface="Arial" pitchFamily="34" charset="0"/>
                          <a:cs typeface="Arial" pitchFamily="34" charset="0"/>
                        </a:rPr>
                        <a:t>External APAC</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200" b="0" i="0" u="none" strike="noStrike" dirty="0">
                          <a:solidFill>
                            <a:srgbClr val="000000"/>
                          </a:solidFill>
                          <a:latin typeface="Arial"/>
                        </a:rPr>
                        <a:t>$104,000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200" b="0" i="0" u="none" strike="noStrike" dirty="0">
                          <a:solidFill>
                            <a:srgbClr val="000000"/>
                          </a:solidFill>
                          <a:latin typeface="Arial"/>
                        </a:rPr>
                        <a:t>$122,258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200" b="0" i="0" u="none" strike="noStrike" dirty="0">
                          <a:solidFill>
                            <a:srgbClr val="000000"/>
                          </a:solidFill>
                          <a:latin typeface="Arial"/>
                        </a:rPr>
                        <a:t>118%</a:t>
                      </a:r>
                    </a:p>
                  </a:txBody>
                  <a:tcPr marL="9525" marR="9525" marT="952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23911">
                <a:tc>
                  <a:txBody>
                    <a:bodyPr/>
                    <a:lstStyle/>
                    <a:p>
                      <a:pPr algn="l" fontAlgn="b"/>
                      <a:r>
                        <a:rPr lang="en-US" sz="1200" b="0" i="0" u="none" strike="noStrike" baseline="0" dirty="0">
                          <a:solidFill>
                            <a:srgbClr val="000000"/>
                          </a:solidFill>
                          <a:latin typeface="Arial" pitchFamily="34" charset="0"/>
                          <a:cs typeface="Arial" pitchFamily="34" charset="0"/>
                        </a:rPr>
                        <a:t>External Europe</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200" b="0" i="0" u="none" strike="noStrike" dirty="0">
                          <a:solidFill>
                            <a:srgbClr val="000000"/>
                          </a:solidFill>
                          <a:latin typeface="Arial"/>
                        </a:rPr>
                        <a:t>$897,780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200" b="0" i="0" u="none" strike="noStrike" dirty="0">
                          <a:solidFill>
                            <a:srgbClr val="000000"/>
                          </a:solidFill>
                          <a:latin typeface="Arial"/>
                        </a:rPr>
                        <a:t>$735,503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200" b="0" i="0" u="none" strike="noStrike">
                          <a:solidFill>
                            <a:srgbClr val="000000"/>
                          </a:solidFill>
                          <a:latin typeface="Arial"/>
                        </a:rPr>
                        <a:t>82%</a:t>
                      </a:r>
                    </a:p>
                  </a:txBody>
                  <a:tcPr marL="9525" marR="9525" marT="952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23911">
                <a:tc>
                  <a:txBody>
                    <a:bodyPr/>
                    <a:lstStyle/>
                    <a:p>
                      <a:pPr algn="l" fontAlgn="b"/>
                      <a:r>
                        <a:rPr lang="en-US" sz="1200" b="0" i="0" u="none" strike="noStrike" baseline="0" dirty="0">
                          <a:solidFill>
                            <a:srgbClr val="000000"/>
                          </a:solidFill>
                          <a:latin typeface="Arial" pitchFamily="34" charset="0"/>
                          <a:cs typeface="Arial" pitchFamily="34" charset="0"/>
                        </a:rPr>
                        <a:t>External US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200" b="0" i="0" u="none" strike="noStrike" dirty="0">
                          <a:solidFill>
                            <a:srgbClr val="000000"/>
                          </a:solidFill>
                          <a:latin typeface="Arial"/>
                        </a:rPr>
                        <a:t>$698,000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200" b="0" i="0" u="none" strike="noStrike" dirty="0">
                          <a:solidFill>
                            <a:srgbClr val="000000"/>
                          </a:solidFill>
                          <a:latin typeface="Arial"/>
                        </a:rPr>
                        <a:t>$379,178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200" b="0" i="0" u="none" strike="noStrike">
                          <a:solidFill>
                            <a:srgbClr val="000000"/>
                          </a:solidFill>
                          <a:latin typeface="Arial"/>
                        </a:rPr>
                        <a:t>54%</a:t>
                      </a:r>
                    </a:p>
                  </a:txBody>
                  <a:tcPr marL="9525" marR="9525" marT="952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23911">
                <a:tc>
                  <a:txBody>
                    <a:bodyPr/>
                    <a:lstStyle/>
                    <a:p>
                      <a:pPr algn="l" fontAlgn="b"/>
                      <a:r>
                        <a:rPr lang="en-US" sz="1200" b="1" i="0" u="none" strike="noStrike" baseline="0" dirty="0">
                          <a:solidFill>
                            <a:srgbClr val="000000"/>
                          </a:solidFill>
                          <a:latin typeface="Arial" pitchFamily="34" charset="0"/>
                          <a:cs typeface="Arial" pitchFamily="34" charset="0"/>
                        </a:rPr>
                        <a:t>VAR/Partner</a:t>
                      </a:r>
                    </a:p>
                  </a:txBody>
                  <a:tcPr marL="7749" marR="7749" marT="77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rtl="0" fontAlgn="b"/>
                      <a:r>
                        <a:rPr lang="en-US" sz="1200" b="1" i="0" u="none" strike="noStrike" dirty="0">
                          <a:solidFill>
                            <a:srgbClr val="000000"/>
                          </a:solidFill>
                          <a:latin typeface="Arial"/>
                        </a:rPr>
                        <a:t>$328,500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n-US" sz="1200" b="1" i="0" u="none" strike="noStrike" dirty="0">
                          <a:solidFill>
                            <a:srgbClr val="000000"/>
                          </a:solidFill>
                          <a:latin typeface="Arial"/>
                        </a:rPr>
                        <a:t>$14,448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rtl="0" fontAlgn="b"/>
                      <a:r>
                        <a:rPr lang="en-US" sz="1200" b="1" i="0" u="none" strike="noStrike">
                          <a:solidFill>
                            <a:srgbClr val="000000"/>
                          </a:solidFill>
                          <a:latin typeface="Arial"/>
                        </a:rPr>
                        <a:t>4%</a:t>
                      </a:r>
                    </a:p>
                  </a:txBody>
                  <a:tcPr marL="9525" marR="9525" marT="952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extLst>
                  <a:ext uri="{0D108BD9-81ED-4DB2-BD59-A6C34878D82A}">
                    <a16:rowId xmlns:a16="http://schemas.microsoft.com/office/drawing/2014/main" val="10006"/>
                  </a:ext>
                </a:extLst>
              </a:tr>
              <a:tr h="373553">
                <a:tc>
                  <a:txBody>
                    <a:bodyPr/>
                    <a:lstStyle/>
                    <a:p>
                      <a:pPr algn="l" fontAlgn="b"/>
                      <a:r>
                        <a:rPr lang="en-US" sz="1200" b="1" i="0" u="none" strike="noStrike" baseline="0" dirty="0">
                          <a:solidFill>
                            <a:srgbClr val="000000"/>
                          </a:solidFill>
                          <a:latin typeface="Arial" pitchFamily="34" charset="0"/>
                          <a:cs typeface="Arial" pitchFamily="34" charset="0"/>
                        </a:rPr>
                        <a:t>Contract Engineering</a:t>
                      </a:r>
                    </a:p>
                  </a:txBody>
                  <a:tcPr marL="7749" marR="7749" marT="77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rtl="0" fontAlgn="b"/>
                      <a:r>
                        <a:rPr lang="en-US" sz="1200" b="1" i="0" u="none" strike="noStrike" dirty="0">
                          <a:solidFill>
                            <a:srgbClr val="000000"/>
                          </a:solidFill>
                          <a:latin typeface="Arial"/>
                        </a:rPr>
                        <a:t>$240,000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n-US" sz="1200" b="1" i="0" u="none" strike="noStrike" dirty="0">
                          <a:solidFill>
                            <a:srgbClr val="000000"/>
                          </a:solidFill>
                          <a:latin typeface="Arial"/>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rtl="0" fontAlgn="b"/>
                      <a:r>
                        <a:rPr lang="en-US" sz="1200" b="1" i="0" u="none" strike="noStrike" dirty="0">
                          <a:solidFill>
                            <a:srgbClr val="000000"/>
                          </a:solidFill>
                          <a:latin typeface="Arial"/>
                        </a:rPr>
                        <a:t>0%</a:t>
                      </a:r>
                    </a:p>
                  </a:txBody>
                  <a:tcPr marL="9525" marR="9525" marT="952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extLst>
                  <a:ext uri="{0D108BD9-81ED-4DB2-BD59-A6C34878D82A}">
                    <a16:rowId xmlns:a16="http://schemas.microsoft.com/office/drawing/2014/main" val="10007"/>
                  </a:ext>
                </a:extLst>
              </a:tr>
              <a:tr h="223911">
                <a:tc>
                  <a:txBody>
                    <a:bodyPr/>
                    <a:lstStyle/>
                    <a:p>
                      <a:pPr algn="l" fontAlgn="b"/>
                      <a:r>
                        <a:rPr lang="en-US" sz="1200" b="1" i="0" u="none" strike="noStrike" baseline="0" dirty="0">
                          <a:solidFill>
                            <a:srgbClr val="000000"/>
                          </a:solidFill>
                          <a:latin typeface="Arial" pitchFamily="34" charset="0"/>
                          <a:cs typeface="Arial" pitchFamily="34" charset="0"/>
                        </a:rPr>
                        <a:t>New Customers</a:t>
                      </a:r>
                    </a:p>
                  </a:txBody>
                  <a:tcPr marL="7749" marR="7749" marT="77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rtl="0" fontAlgn="b"/>
                      <a:r>
                        <a:rPr lang="en-US" sz="1200" b="1" i="0" u="none" strike="noStrike" dirty="0">
                          <a:solidFill>
                            <a:srgbClr val="000000"/>
                          </a:solidFill>
                          <a:latin typeface="Arial"/>
                        </a:rPr>
                        <a:t>$1,022,500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n-US" sz="1100" b="1" i="0" u="none" strike="noStrike" dirty="0">
                          <a:solidFill>
                            <a:srgbClr val="000000"/>
                          </a:solidFill>
                          <a:latin typeface="Arial"/>
                        </a:rPr>
                        <a:t>$1,028,653</a:t>
                      </a:r>
                    </a:p>
                  </a:txBody>
                  <a:tcPr marL="9525" marR="9525" marT="952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rtl="0" fontAlgn="b"/>
                      <a:r>
                        <a:rPr lang="en-US" sz="1100" b="1" i="0" u="none" strike="noStrike" dirty="0">
                          <a:solidFill>
                            <a:srgbClr val="000000"/>
                          </a:solidFill>
                          <a:latin typeface="Arial"/>
                        </a:rPr>
                        <a:t>101%</a:t>
                      </a:r>
                    </a:p>
                  </a:txBody>
                  <a:tcPr marL="9525" marR="9525" marT="952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extLst>
                  <a:ext uri="{0D108BD9-81ED-4DB2-BD59-A6C34878D82A}">
                    <a16:rowId xmlns:a16="http://schemas.microsoft.com/office/drawing/2014/main" val="10008"/>
                  </a:ext>
                </a:extLst>
              </a:tr>
              <a:tr h="223911">
                <a:tc>
                  <a:txBody>
                    <a:bodyPr/>
                    <a:lstStyle/>
                    <a:p>
                      <a:pPr algn="l" fontAlgn="b"/>
                      <a:r>
                        <a:rPr lang="en-US" sz="1200" b="0" i="0" u="none" strike="noStrike" baseline="0" dirty="0">
                          <a:solidFill>
                            <a:srgbClr val="000000"/>
                          </a:solidFill>
                          <a:latin typeface="Arial" pitchFamily="34" charset="0"/>
                          <a:cs typeface="Arial" pitchFamily="34" charset="0"/>
                        </a:rPr>
                        <a:t>External APAC</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200" b="0" i="0" u="none" strike="noStrike">
                          <a:solidFill>
                            <a:srgbClr val="000000"/>
                          </a:solidFill>
                          <a:latin typeface="Arial"/>
                        </a:rPr>
                        <a:t>$50,000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200" b="0" i="0" u="none" strike="noStrike" dirty="0">
                          <a:solidFill>
                            <a:srgbClr val="000000"/>
                          </a:solidFill>
                          <a:latin typeface="Arial"/>
                        </a:rPr>
                        <a:t>$22,352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200" b="0" i="0" u="none" strike="noStrike">
                          <a:solidFill>
                            <a:srgbClr val="000000"/>
                          </a:solidFill>
                          <a:latin typeface="Arial"/>
                        </a:rPr>
                        <a:t>45%</a:t>
                      </a:r>
                    </a:p>
                  </a:txBody>
                  <a:tcPr marL="9525" marR="9525" marT="952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223911">
                <a:tc>
                  <a:txBody>
                    <a:bodyPr/>
                    <a:lstStyle/>
                    <a:p>
                      <a:pPr algn="l" fontAlgn="b"/>
                      <a:r>
                        <a:rPr lang="en-US" sz="1200" b="0" i="0" u="none" strike="noStrike" baseline="0" dirty="0">
                          <a:solidFill>
                            <a:srgbClr val="000000"/>
                          </a:solidFill>
                          <a:latin typeface="Arial" pitchFamily="34" charset="0"/>
                          <a:cs typeface="Arial" pitchFamily="34" charset="0"/>
                        </a:rPr>
                        <a:t>External Europe</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200" b="0" i="0" u="none" strike="noStrike" dirty="0">
                          <a:solidFill>
                            <a:srgbClr val="000000"/>
                          </a:solidFill>
                          <a:latin typeface="Arial"/>
                        </a:rPr>
                        <a:t>$460,000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200" b="0" i="0" u="none" strike="noStrike" dirty="0">
                          <a:solidFill>
                            <a:srgbClr val="000000"/>
                          </a:solidFill>
                          <a:latin typeface="Arial"/>
                        </a:rPr>
                        <a:t>$488,780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200" b="0" i="0" u="none" strike="noStrike">
                          <a:solidFill>
                            <a:srgbClr val="000000"/>
                          </a:solidFill>
                          <a:latin typeface="Arial"/>
                        </a:rPr>
                        <a:t>109%</a:t>
                      </a:r>
                    </a:p>
                  </a:txBody>
                  <a:tcPr marL="9525" marR="9525" marT="952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223911">
                <a:tc>
                  <a:txBody>
                    <a:bodyPr/>
                    <a:lstStyle/>
                    <a:p>
                      <a:pPr algn="l" fontAlgn="b"/>
                      <a:r>
                        <a:rPr lang="en-US" sz="1200" b="0" i="0" u="none" strike="noStrike" baseline="0" dirty="0">
                          <a:solidFill>
                            <a:srgbClr val="000000"/>
                          </a:solidFill>
                          <a:latin typeface="Arial" pitchFamily="34" charset="0"/>
                          <a:cs typeface="Arial" pitchFamily="34" charset="0"/>
                        </a:rPr>
                        <a:t>External US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200" b="0" i="0" u="none" strike="noStrike" dirty="0">
                          <a:solidFill>
                            <a:srgbClr val="000000"/>
                          </a:solidFill>
                          <a:latin typeface="Arial"/>
                        </a:rPr>
                        <a:t>$512,500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200" b="0" i="0" u="none" strike="noStrike" dirty="0">
                          <a:solidFill>
                            <a:srgbClr val="000000"/>
                          </a:solidFill>
                          <a:latin typeface="Arial"/>
                        </a:rPr>
                        <a:t>$505,509</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200" b="0" i="0" u="none" strike="noStrike" dirty="0">
                          <a:solidFill>
                            <a:srgbClr val="000000"/>
                          </a:solidFill>
                          <a:latin typeface="Arial"/>
                        </a:rPr>
                        <a:t>99%</a:t>
                      </a:r>
                    </a:p>
                  </a:txBody>
                  <a:tcPr marL="9525" marR="9525" marT="952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r h="235107">
                <a:tc>
                  <a:txBody>
                    <a:bodyPr/>
                    <a:lstStyle/>
                    <a:p>
                      <a:pPr algn="l" fontAlgn="ctr"/>
                      <a:r>
                        <a:rPr lang="en-US" sz="1200" b="0" i="0" u="none" strike="noStrike" dirty="0">
                          <a:solidFill>
                            <a:srgbClr val="FFFFFF"/>
                          </a:solidFill>
                          <a:latin typeface="Arial" pitchFamily="34" charset="0"/>
                          <a:cs typeface="Arial" pitchFamily="34" charset="0"/>
                        </a:rPr>
                        <a:t>Total Sales Executive</a:t>
                      </a:r>
                    </a:p>
                  </a:txBody>
                  <a:tcPr marL="7749" marR="7749" marT="77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F253F"/>
                    </a:solidFill>
                  </a:tcPr>
                </a:tc>
                <a:tc>
                  <a:txBody>
                    <a:bodyPr/>
                    <a:lstStyle/>
                    <a:p>
                      <a:pPr marL="0" algn="r" defTabSz="914400" rtl="0" eaLnBrk="1" fontAlgn="ctr" latinLnBrk="0" hangingPunct="1"/>
                      <a:r>
                        <a:rPr lang="en-US" sz="1200" b="1" i="0" u="none" strike="noStrike" kern="1200" dirty="0">
                          <a:solidFill>
                            <a:srgbClr val="FFFFFF"/>
                          </a:solidFill>
                          <a:latin typeface="Arial"/>
                          <a:ea typeface="+mn-ea"/>
                          <a:cs typeface="+mn-cs"/>
                        </a:rPr>
                        <a:t>$5,492,780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F253F"/>
                    </a:solidFill>
                  </a:tcPr>
                </a:tc>
                <a:tc>
                  <a:txBody>
                    <a:bodyPr/>
                    <a:lstStyle/>
                    <a:p>
                      <a:pPr algn="r" rtl="0" fontAlgn="b"/>
                      <a:r>
                        <a:rPr lang="en-US" sz="1200" b="1" i="0" u="none" strike="noStrike" dirty="0">
                          <a:solidFill>
                            <a:schemeClr val="bg1"/>
                          </a:solidFill>
                          <a:latin typeface="Arial"/>
                        </a:rPr>
                        <a:t>$3,998,652 </a:t>
                      </a:r>
                    </a:p>
                  </a:txBody>
                  <a:tcPr marL="9525" marR="9525" marT="952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F253F"/>
                    </a:solidFill>
                  </a:tcPr>
                </a:tc>
                <a:tc>
                  <a:txBody>
                    <a:bodyPr/>
                    <a:lstStyle/>
                    <a:p>
                      <a:pPr marL="0" algn="r" defTabSz="914400" rtl="0" eaLnBrk="1" fontAlgn="ctr" latinLnBrk="0" hangingPunct="1"/>
                      <a:r>
                        <a:rPr lang="en-US" sz="1200" b="1" i="0" u="none" strike="noStrike" kern="1200" dirty="0">
                          <a:solidFill>
                            <a:srgbClr val="FFFFFF"/>
                          </a:solidFill>
                          <a:latin typeface="Arial"/>
                          <a:ea typeface="+mn-ea"/>
                          <a:cs typeface="+mn-cs"/>
                        </a:rPr>
                        <a:t>73%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F253F"/>
                    </a:solidFill>
                  </a:tcPr>
                </a:tc>
                <a:extLst>
                  <a:ext uri="{0D108BD9-81ED-4DB2-BD59-A6C34878D82A}">
                    <a16:rowId xmlns:a16="http://schemas.microsoft.com/office/drawing/2014/main" val="10012"/>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1080</TotalTime>
  <Words>1834</Words>
  <Application>Microsoft Office PowerPoint</Application>
  <PresentationFormat>On-screen Show (4:3)</PresentationFormat>
  <Paragraphs>639</Paragraphs>
  <Slides>35</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35</vt:i4>
      </vt:variant>
    </vt:vector>
  </HeadingPairs>
  <TitlesOfParts>
    <vt:vector size="43" baseType="lpstr">
      <vt:lpstr>Arial</vt:lpstr>
      <vt:lpstr>Calibri</vt:lpstr>
      <vt:lpstr>Calibri Light</vt:lpstr>
      <vt:lpstr>Comic Sans MS</vt:lpstr>
      <vt:lpstr>Monotype Sorts</vt:lpstr>
      <vt:lpstr>Times New Roman</vt:lpstr>
      <vt:lpstr>Wingdings</vt:lpstr>
      <vt:lpstr>Office Theme</vt:lpstr>
      <vt:lpstr>Sales Review</vt:lpstr>
      <vt:lpstr>Performance Review</vt:lpstr>
      <vt:lpstr>Performance Review – METRICS / KPIs</vt:lpstr>
      <vt:lpstr>Performance Review</vt:lpstr>
      <vt:lpstr>Performance Review</vt:lpstr>
      <vt:lpstr>SALES EXECUTIVE PERFORMANCE ANALYSIS</vt:lpstr>
      <vt:lpstr>Sales Executive (SE1) Performance Review</vt:lpstr>
      <vt:lpstr>Sales Executive Revenue Plan vs. Actual</vt:lpstr>
      <vt:lpstr>Sales Executive Revenue through various streams</vt:lpstr>
      <vt:lpstr>Sales Executives By Region (Revenues)</vt:lpstr>
      <vt:lpstr>SE1 External Revenue</vt:lpstr>
      <vt:lpstr>Revenue – SE 1 Top 3 Customers Vs. Others (QoQ)</vt:lpstr>
      <vt:lpstr>PowerPoint Presentation</vt:lpstr>
      <vt:lpstr>Revenue from Regions</vt:lpstr>
      <vt:lpstr>Customer Analysis across the size of Business</vt:lpstr>
      <vt:lpstr>Sum of Revenue Realized across the customer’s size of Business</vt:lpstr>
      <vt:lpstr>No of customers across the type of projects executed</vt:lpstr>
      <vt:lpstr>Sum of Revenue realization across the type of projects executed</vt:lpstr>
      <vt:lpstr>No of customers across the type of industry</vt:lpstr>
      <vt:lpstr>Top  Contributions to External Revenue. </vt:lpstr>
      <vt:lpstr>Sales &amp; Marketing Metrics</vt:lpstr>
      <vt:lpstr>Average proposal Time (Hoshin Target:5 Days)</vt:lpstr>
      <vt:lpstr>CUSTOMER FEEDBACK REPORT</vt:lpstr>
      <vt:lpstr>CUSTOMER RETENTION</vt:lpstr>
      <vt:lpstr>Lost customers</vt:lpstr>
      <vt:lpstr>  Proposal Generation Program Average proposal Time (In no of Days) </vt:lpstr>
      <vt:lpstr>Customer Satisfaction Program</vt:lpstr>
      <vt:lpstr>Customer Retention Program-Targets</vt:lpstr>
      <vt:lpstr>Customer Retention Program-Status</vt:lpstr>
      <vt:lpstr>Leads Generated for past three years</vt:lpstr>
      <vt:lpstr>Leads Generated &amp; Average leads for past three years</vt:lpstr>
      <vt:lpstr>No.of Proposals sent to customers for past three years</vt:lpstr>
      <vt:lpstr>Proposals Vs. Leads as a %</vt:lpstr>
      <vt:lpstr>Historic SE1 Performance</vt:lpstr>
      <vt:lpstr>USA - Revenue (By Sales Executive)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Review</dc:title>
  <dc:creator>1318</dc:creator>
  <cp:lastModifiedBy>Senthilkumar Deivasigamany</cp:lastModifiedBy>
  <cp:revision>37</cp:revision>
  <dcterms:created xsi:type="dcterms:W3CDTF">2020-10-11T07:23:18Z</dcterms:created>
  <dcterms:modified xsi:type="dcterms:W3CDTF">2020-11-26T07:02:13Z</dcterms:modified>
</cp:coreProperties>
</file>